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90" r:id="rId2"/>
    <p:sldId id="287" r:id="rId3"/>
    <p:sldId id="288" r:id="rId4"/>
    <p:sldId id="289" r:id="rId5"/>
    <p:sldId id="272" r:id="rId6"/>
    <p:sldId id="259" r:id="rId7"/>
    <p:sldId id="257" r:id="rId8"/>
    <p:sldId id="258" r:id="rId9"/>
    <p:sldId id="260" r:id="rId10"/>
    <p:sldId id="274" r:id="rId11"/>
    <p:sldId id="264" r:id="rId12"/>
    <p:sldId id="265" r:id="rId13"/>
    <p:sldId id="262" r:id="rId14"/>
    <p:sldId id="266" r:id="rId15"/>
    <p:sldId id="267" r:id="rId16"/>
    <p:sldId id="271" r:id="rId17"/>
    <p:sldId id="268" r:id="rId18"/>
    <p:sldId id="278" r:id="rId19"/>
    <p:sldId id="269" r:id="rId20"/>
    <p:sldId id="270" r:id="rId21"/>
    <p:sldId id="273" r:id="rId22"/>
    <p:sldId id="261" r:id="rId23"/>
    <p:sldId id="276" r:id="rId24"/>
    <p:sldId id="275" r:id="rId25"/>
    <p:sldId id="263" r:id="rId26"/>
    <p:sldId id="279" r:id="rId27"/>
    <p:sldId id="281" r:id="rId28"/>
    <p:sldId id="283" r:id="rId29"/>
    <p:sldId id="282" r:id="rId30"/>
    <p:sldId id="280" r:id="rId31"/>
    <p:sldId id="284" r:id="rId32"/>
    <p:sldId id="285" r:id="rId33"/>
    <p:sldId id="286"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6E2B2906-22F6-47E7-B5B2-E891D92A6270}" type="datetimeFigureOut">
              <a:rPr lang="ru-RU" smtClean="0"/>
              <a:t>14.06.2023</a:t>
            </a:fld>
            <a:endParaRPr lang="ru-RU" dirty="0"/>
          </a:p>
        </p:txBody>
      </p:sp>
      <p:sp>
        <p:nvSpPr>
          <p:cNvPr id="16" name="Номер слайда 15"/>
          <p:cNvSpPr>
            <a:spLocks noGrp="1"/>
          </p:cNvSpPr>
          <p:nvPr>
            <p:ph type="sldNum" sz="quarter" idx="11"/>
          </p:nvPr>
        </p:nvSpPr>
        <p:spPr/>
        <p:txBody>
          <a:bodyPr/>
          <a:lstStyle/>
          <a:p>
            <a:fld id="{5C01A935-028A-4F3D-87E0-B95AFF7CC6F0}" type="slidenum">
              <a:rPr lang="ru-RU" smtClean="0"/>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E2B2906-22F6-47E7-B5B2-E891D92A6270}" type="datetimeFigureOut">
              <a:rPr lang="ru-RU" smtClean="0"/>
              <a:t>14.06.2023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C01A935-028A-4F3D-87E0-B95AFF7CC6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E2B2906-22F6-47E7-B5B2-E891D92A6270}" type="datetimeFigureOut">
              <a:rPr lang="ru-RU" smtClean="0"/>
              <a:t>14.06.2023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C01A935-028A-4F3D-87E0-B95AFF7CC6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6E2B2906-22F6-47E7-B5B2-E891D92A6270}" type="datetimeFigureOut">
              <a:rPr lang="ru-RU" smtClean="0"/>
              <a:t>14.06.2023</a:t>
            </a:fld>
            <a:endParaRPr lang="ru-RU" dirty="0"/>
          </a:p>
        </p:txBody>
      </p:sp>
      <p:sp>
        <p:nvSpPr>
          <p:cNvPr id="15" name="Номер слайда 14"/>
          <p:cNvSpPr>
            <a:spLocks noGrp="1"/>
          </p:cNvSpPr>
          <p:nvPr>
            <p:ph type="sldNum" sz="quarter" idx="15"/>
          </p:nvPr>
        </p:nvSpPr>
        <p:spPr/>
        <p:txBody>
          <a:bodyPr/>
          <a:lstStyle>
            <a:lvl1pPr algn="ctr">
              <a:defRPr/>
            </a:lvl1pPr>
          </a:lstStyle>
          <a:p>
            <a:fld id="{5C01A935-028A-4F3D-87E0-B95AFF7CC6F0}" type="slidenum">
              <a:rPr lang="ru-RU" smtClean="0"/>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6E2B2906-22F6-47E7-B5B2-E891D92A6270}" type="datetimeFigureOut">
              <a:rPr lang="ru-RU" smtClean="0"/>
              <a:t>14.06.2023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C01A935-028A-4F3D-87E0-B95AFF7CC6F0}" type="slidenum">
              <a:rPr lang="ru-RU" smtClean="0"/>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6E2B2906-22F6-47E7-B5B2-E891D92A6270}" type="datetimeFigureOut">
              <a:rPr lang="ru-RU" smtClean="0"/>
              <a:t>14.06.2023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C01A935-028A-4F3D-87E0-B95AFF7CC6F0}"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C01A935-028A-4F3D-87E0-B95AFF7CC6F0}" type="slidenum">
              <a:rPr lang="ru-RU" smtClean="0"/>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6E2B2906-22F6-47E7-B5B2-E891D92A6270}" type="datetimeFigureOut">
              <a:rPr lang="ru-RU" smtClean="0"/>
              <a:t>14.06.2023</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E2B2906-22F6-47E7-B5B2-E891D92A6270}" type="datetimeFigureOut">
              <a:rPr lang="ru-RU" smtClean="0"/>
              <a:t>14.06.2023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C01A935-028A-4F3D-87E0-B95AFF7CC6F0}"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E2B2906-22F6-47E7-B5B2-E891D92A6270}" type="datetimeFigureOut">
              <a:rPr lang="ru-RU" smtClean="0"/>
              <a:t>14.06.2023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C01A935-028A-4F3D-87E0-B95AFF7CC6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6E2B2906-22F6-47E7-B5B2-E891D92A6270}" type="datetimeFigureOut">
              <a:rPr lang="ru-RU" smtClean="0"/>
              <a:t>14.06.2023</a:t>
            </a:fld>
            <a:endParaRPr lang="ru-RU" dirty="0"/>
          </a:p>
        </p:txBody>
      </p:sp>
      <p:sp>
        <p:nvSpPr>
          <p:cNvPr id="9" name="Номер слайда 8"/>
          <p:cNvSpPr>
            <a:spLocks noGrp="1"/>
          </p:cNvSpPr>
          <p:nvPr>
            <p:ph type="sldNum" sz="quarter" idx="15"/>
          </p:nvPr>
        </p:nvSpPr>
        <p:spPr/>
        <p:txBody>
          <a:bodyPr/>
          <a:lstStyle/>
          <a:p>
            <a:fld id="{5C01A935-028A-4F3D-87E0-B95AFF7CC6F0}" type="slidenum">
              <a:rPr lang="ru-RU" smtClean="0"/>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6E2B2906-22F6-47E7-B5B2-E891D92A6270}" type="datetimeFigureOut">
              <a:rPr lang="ru-RU" smtClean="0"/>
              <a:t>14.06.2023</a:t>
            </a:fld>
            <a:endParaRPr lang="ru-RU" dirty="0"/>
          </a:p>
        </p:txBody>
      </p:sp>
      <p:sp>
        <p:nvSpPr>
          <p:cNvPr id="9" name="Номер слайда 8"/>
          <p:cNvSpPr>
            <a:spLocks noGrp="1"/>
          </p:cNvSpPr>
          <p:nvPr>
            <p:ph type="sldNum" sz="quarter" idx="11"/>
          </p:nvPr>
        </p:nvSpPr>
        <p:spPr/>
        <p:txBody>
          <a:bodyPr/>
          <a:lstStyle/>
          <a:p>
            <a:fld id="{5C01A935-028A-4F3D-87E0-B95AFF7CC6F0}" type="slidenum">
              <a:rPr lang="ru-RU" smtClean="0"/>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E2B2906-22F6-47E7-B5B2-E891D92A6270}" type="datetimeFigureOut">
              <a:rPr lang="ru-RU" smtClean="0"/>
              <a:t>14.06.2023</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C01A935-028A-4F3D-87E0-B95AFF7CC6F0}" type="slidenum">
              <a:rPr lang="ru-RU" smtClean="0"/>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64" y="980728"/>
            <a:ext cx="8715724" cy="4839042"/>
          </a:xfrm>
          <a:prstGeom prst="rect">
            <a:avLst/>
          </a:prstGeom>
        </p:spPr>
      </p:pic>
      <p:sp>
        <p:nvSpPr>
          <p:cNvPr id="3" name="TextBox 2"/>
          <p:cNvSpPr txBox="1"/>
          <p:nvPr/>
        </p:nvSpPr>
        <p:spPr>
          <a:xfrm>
            <a:off x="2051720" y="1412776"/>
            <a:ext cx="4824536" cy="3416320"/>
          </a:xfrm>
          <a:prstGeom prst="rect">
            <a:avLst/>
          </a:prstGeom>
          <a:noFill/>
        </p:spPr>
        <p:txBody>
          <a:bodyPr wrap="square" rtlCol="0">
            <a:spAutoFit/>
          </a:bodyPr>
          <a:lstStyle/>
          <a:p>
            <a:pPr algn="ctr"/>
            <a:r>
              <a:rPr lang="ru-RU" sz="5400" dirty="0" smtClean="0">
                <a:solidFill>
                  <a:schemeClr val="accent2"/>
                </a:solidFill>
                <a:latin typeface="Monotype Corsiva" panose="03010101010201010101" pitchFamily="66" charset="0"/>
              </a:rPr>
              <a:t>УЧИТЕЛЬ </a:t>
            </a:r>
          </a:p>
          <a:p>
            <a:pPr algn="ctr"/>
            <a:r>
              <a:rPr lang="ru-RU" sz="5400" dirty="0" smtClean="0">
                <a:solidFill>
                  <a:schemeClr val="accent2"/>
                </a:solidFill>
                <a:latin typeface="Monotype Corsiva" panose="03010101010201010101" pitchFamily="66" charset="0"/>
              </a:rPr>
              <a:t>НА СТРАНИЦАХ КНИГ</a:t>
            </a:r>
            <a:endParaRPr lang="ru-RU" sz="5400" dirty="0">
              <a:solidFill>
                <a:schemeClr val="accent2"/>
              </a:solidFill>
              <a:latin typeface="Monotype Corsiva" panose="03010101010201010101" pitchFamily="66" charset="0"/>
            </a:endParaRPr>
          </a:p>
        </p:txBody>
      </p:sp>
      <p:sp>
        <p:nvSpPr>
          <p:cNvPr id="5" name="TextBox 4"/>
          <p:cNvSpPr txBox="1"/>
          <p:nvPr/>
        </p:nvSpPr>
        <p:spPr>
          <a:xfrm>
            <a:off x="1839776" y="260648"/>
            <a:ext cx="6840760" cy="461665"/>
          </a:xfrm>
          <a:prstGeom prst="rect">
            <a:avLst/>
          </a:prstGeom>
          <a:noFill/>
        </p:spPr>
        <p:txBody>
          <a:bodyPr wrap="square" rtlCol="0">
            <a:spAutoFit/>
          </a:bodyPr>
          <a:lstStyle/>
          <a:p>
            <a:r>
              <a:rPr lang="ru-RU" sz="2400" dirty="0" smtClean="0">
                <a:solidFill>
                  <a:schemeClr val="accent3">
                    <a:lumMod val="60000"/>
                    <a:lumOff val="40000"/>
                  </a:schemeClr>
                </a:solidFill>
              </a:rPr>
              <a:t>2023 год – </a:t>
            </a:r>
            <a:r>
              <a:rPr lang="ru-RU" sz="2400" dirty="0" smtClean="0">
                <a:solidFill>
                  <a:schemeClr val="accent3">
                    <a:lumMod val="60000"/>
                    <a:lumOff val="40000"/>
                  </a:schemeClr>
                </a:solidFill>
              </a:rPr>
              <a:t>Год </a:t>
            </a:r>
            <a:r>
              <a:rPr lang="ru-RU" sz="2400" dirty="0" smtClean="0">
                <a:solidFill>
                  <a:schemeClr val="accent3">
                    <a:lumMod val="60000"/>
                    <a:lumOff val="40000"/>
                  </a:schemeClr>
                </a:solidFill>
              </a:rPr>
              <a:t>педагога и наставника</a:t>
            </a:r>
            <a:endParaRPr lang="ru-RU" sz="2400" dirty="0">
              <a:solidFill>
                <a:schemeClr val="accent3">
                  <a:lumMod val="60000"/>
                  <a:lumOff val="40000"/>
                </a:schemeClr>
              </a:solidFill>
            </a:endParaRPr>
          </a:p>
        </p:txBody>
      </p:sp>
      <p:sp>
        <p:nvSpPr>
          <p:cNvPr id="4" name="TextBox 3"/>
          <p:cNvSpPr txBox="1"/>
          <p:nvPr/>
        </p:nvSpPr>
        <p:spPr>
          <a:xfrm>
            <a:off x="1871192" y="6021288"/>
            <a:ext cx="7272808" cy="369332"/>
          </a:xfrm>
          <a:prstGeom prst="rect">
            <a:avLst/>
          </a:prstGeom>
          <a:noFill/>
        </p:spPr>
        <p:txBody>
          <a:bodyPr wrap="square" rtlCol="0">
            <a:spAutoFit/>
          </a:bodyPr>
          <a:lstStyle/>
          <a:p>
            <a:r>
              <a:rPr lang="ru-RU" dirty="0" smtClean="0">
                <a:solidFill>
                  <a:schemeClr val="tx2">
                    <a:lumMod val="50000"/>
                  </a:schemeClr>
                </a:solidFill>
              </a:rPr>
              <a:t>Лужская</a:t>
            </a:r>
            <a:r>
              <a:rPr lang="ru-RU" dirty="0" smtClean="0">
                <a:solidFill>
                  <a:schemeClr val="tx2">
                    <a:lumMod val="50000"/>
                  </a:schemeClr>
                </a:solidFill>
              </a:rPr>
              <a:t> </a:t>
            </a:r>
            <a:r>
              <a:rPr lang="ru-RU" dirty="0" smtClean="0">
                <a:solidFill>
                  <a:schemeClr val="tx2">
                    <a:lumMod val="50000"/>
                  </a:schemeClr>
                </a:solidFill>
              </a:rPr>
              <a:t>межпоселенческая</a:t>
            </a:r>
            <a:r>
              <a:rPr lang="ru-RU" dirty="0" smtClean="0">
                <a:solidFill>
                  <a:schemeClr val="tx2">
                    <a:lumMod val="50000"/>
                  </a:schemeClr>
                </a:solidFill>
              </a:rPr>
              <a:t> районная библиотека</a:t>
            </a:r>
            <a:endParaRPr lang="ru-RU" dirty="0">
              <a:solidFill>
                <a:schemeClr val="tx2">
                  <a:lumMod val="50000"/>
                </a:schemeClr>
              </a:solidFill>
            </a:endParaRPr>
          </a:p>
        </p:txBody>
      </p:sp>
    </p:spTree>
    <p:extLst>
      <p:ext uri="{BB962C8B-B14F-4D97-AF65-F5344CB8AC3E}">
        <p14:creationId xmlns:p14="http://schemas.microsoft.com/office/powerpoint/2010/main" val="429051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87487"/>
            <a:ext cx="3572316" cy="5544616"/>
          </a:xfrm>
          <a:prstGeom prst="rect">
            <a:avLst/>
          </a:prstGeom>
        </p:spPr>
      </p:pic>
      <p:sp>
        <p:nvSpPr>
          <p:cNvPr id="3" name="Прямоугольник 2"/>
          <p:cNvSpPr/>
          <p:nvPr/>
        </p:nvSpPr>
        <p:spPr>
          <a:xfrm>
            <a:off x="4355976" y="1268760"/>
            <a:ext cx="4248472" cy="4401205"/>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Само название "Война с аксиомой" заставляет ожидать чего-то необычного от этих "Спорных историй из школьной жизни". Они действительно необычны, но в том лишь смысле, что не совсем принято так рассказывать школьникам, даже и старших классов, об их школьном существовании, а главное, о работе педагогов. Лариса Исарова пишет о школе, где тесно переплетаются интересы учеников и учителей, учителей и родителей, родителей и </a:t>
            </a:r>
            <a:r>
              <a:rPr lang="ru-RU" sz="2000" dirty="0" smtClean="0">
                <a:latin typeface="Times New Roman" panose="02020603050405020304" pitchFamily="18" charset="0"/>
                <a:cs typeface="Times New Roman" panose="02020603050405020304" pitchFamily="18" charset="0"/>
              </a:rPr>
              <a:t>детей.</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71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764704"/>
            <a:ext cx="3731935" cy="4968552"/>
          </a:xfrm>
          <a:prstGeom prst="rect">
            <a:avLst/>
          </a:prstGeom>
        </p:spPr>
      </p:pic>
      <p:sp>
        <p:nvSpPr>
          <p:cNvPr id="3" name="Прямоугольник 2"/>
          <p:cNvSpPr/>
          <p:nvPr/>
        </p:nvSpPr>
        <p:spPr>
          <a:xfrm>
            <a:off x="4139952" y="404664"/>
            <a:ext cx="4860032" cy="6186309"/>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Действие рассказа "Песчаная учительница" (1927) происходит в Средней Азии</a:t>
            </a:r>
            <a:r>
              <a:rPr lang="ru-RU" dirty="0" smtClean="0">
                <a:latin typeface="Times New Roman" panose="02020603050405020304" pitchFamily="18" charset="0"/>
                <a:cs typeface="Times New Roman" panose="02020603050405020304" pitchFamily="18" charset="0"/>
              </a:rPr>
              <a:t>.</a:t>
            </a:r>
          </a:p>
          <a:p>
            <a:pPr algn="ctr"/>
            <a:r>
              <a:rPr lang="ru-RU" dirty="0">
                <a:latin typeface="Times New Roman" panose="02020603050405020304" pitchFamily="18" charset="0"/>
                <a:cs typeface="Times New Roman" panose="02020603050405020304" pitchFamily="18" charset="0"/>
              </a:rPr>
              <a:t>Мария Нарышкина, дочь учителя, родом из глухого забросанного песками городка Астраханской губернии: пустыня была её родиной, а география (в восторженном исступлении она зачитывалась географическими книгами из библиотеки отца) — поэзией.</a:t>
            </a:r>
          </a:p>
          <a:p>
            <a:pPr algn="ctr"/>
            <a:r>
              <a:rPr lang="ru-RU" dirty="0">
                <a:latin typeface="Times New Roman" panose="02020603050405020304" pitchFamily="18" charset="0"/>
                <a:cs typeface="Times New Roman" panose="02020603050405020304" pitchFamily="18" charset="0"/>
              </a:rPr>
              <a:t>В шестнадцать лет она поступает на педагогические курсы в Астрахани и через четыре года, уже Мария Никифоровна Нарышкина, получает назначение учительницей в дальний район, в село Хошутово, на границе с мертвой среднеазиатской </a:t>
            </a:r>
            <a:r>
              <a:rPr lang="ru-RU" dirty="0" smtClean="0">
                <a:latin typeface="Times New Roman" panose="02020603050405020304" pitchFamily="18" charset="0"/>
                <a:cs typeface="Times New Roman" panose="02020603050405020304" pitchFamily="18" charset="0"/>
              </a:rPr>
              <a:t>пустыней.</a:t>
            </a:r>
            <a:endParaRPr lang="ru-RU" dirty="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Энтузиазм</a:t>
            </a:r>
            <a:r>
              <a:rPr lang="ru-RU" dirty="0">
                <a:latin typeface="Times New Roman" panose="02020603050405020304" pitchFamily="18" charset="0"/>
                <a:cs typeface="Times New Roman" panose="02020603050405020304" pitchFamily="18" charset="0"/>
              </a:rPr>
              <a:t>, с которым она приступает к работе, вскоре сменяется растерянностью: голодные и больные ученики посещают занятия нерегулярно; местным жителям, обессилевшим в борьбе с песком, до школы нет никакого </a:t>
            </a:r>
            <a:r>
              <a:rPr lang="ru-RU" dirty="0" smtClean="0">
                <a:latin typeface="Times New Roman" panose="02020603050405020304" pitchFamily="18" charset="0"/>
                <a:cs typeface="Times New Roman" panose="02020603050405020304" pitchFamily="18" charset="0"/>
              </a:rPr>
              <a:t>дела…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02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11182" r="10048"/>
          <a:stretch/>
        </p:blipFill>
        <p:spPr>
          <a:xfrm>
            <a:off x="295050" y="692696"/>
            <a:ext cx="3528392" cy="5499501"/>
          </a:xfrm>
          <a:prstGeom prst="rect">
            <a:avLst/>
          </a:prstGeom>
        </p:spPr>
      </p:pic>
      <p:sp>
        <p:nvSpPr>
          <p:cNvPr id="3" name="Прямоугольник 2"/>
          <p:cNvSpPr/>
          <p:nvPr/>
        </p:nvSpPr>
        <p:spPr>
          <a:xfrm>
            <a:off x="4932040" y="1124744"/>
            <a:ext cx="3630679" cy="4401205"/>
          </a:xfrm>
          <a:prstGeom prst="rect">
            <a:avLst/>
          </a:prstGeom>
        </p:spPr>
        <p:txBody>
          <a:bodyPr wrap="square">
            <a:spAutoFit/>
          </a:bodyPr>
          <a:lstStyle/>
          <a:p>
            <a:pPr algn="ctr"/>
            <a:r>
              <a:rPr lang="ru-RU" sz="2000" dirty="0" smtClean="0">
                <a:latin typeface="Times New Roman" panose="02020603050405020304" pitchFamily="18" charset="0"/>
                <a:cs typeface="Times New Roman" panose="02020603050405020304" pitchFamily="18" charset="0"/>
              </a:rPr>
              <a:t>Повесть </a:t>
            </a:r>
            <a:r>
              <a:rPr lang="ru-RU" sz="2000" dirty="0">
                <a:latin typeface="Times New Roman" panose="02020603050405020304" pitchFamily="18" charset="0"/>
                <a:cs typeface="Times New Roman" panose="02020603050405020304" pitchFamily="18" charset="0"/>
              </a:rPr>
              <a:t>1962 года киргизского писателя Чингиза Айтматова о становлении образования в дальних аулах Киргизии и борьбе с патриархальными традициями.</a:t>
            </a: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Вернувшись </a:t>
            </a:r>
            <a:r>
              <a:rPr lang="ru-RU" sz="2000" dirty="0">
                <a:latin typeface="Times New Roman" panose="02020603050405020304" pitchFamily="18" charset="0"/>
                <a:cs typeface="Times New Roman" panose="02020603050405020304" pitchFamily="18" charset="0"/>
              </a:rPr>
              <a:t>в начале 1924 года в глухой аил, молодой красноармеец Дюйшен создает первую сельскую школу; он будет учить ребят. Издевательства, насмешки, прямая вражда встречают юного энтузиаста-бедняка. </a:t>
            </a:r>
          </a:p>
        </p:txBody>
      </p:sp>
    </p:spTree>
    <p:extLst>
      <p:ext uri="{BB962C8B-B14F-4D97-AF65-F5344CB8AC3E}">
        <p14:creationId xmlns:p14="http://schemas.microsoft.com/office/powerpoint/2010/main" val="58034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18812" r="18515"/>
          <a:stretch/>
        </p:blipFill>
        <p:spPr>
          <a:xfrm>
            <a:off x="251520" y="620687"/>
            <a:ext cx="3528392" cy="5629819"/>
          </a:xfrm>
          <a:prstGeom prst="rect">
            <a:avLst/>
          </a:prstGeom>
        </p:spPr>
      </p:pic>
      <p:sp>
        <p:nvSpPr>
          <p:cNvPr id="3" name="Прямоугольник 2"/>
          <p:cNvSpPr/>
          <p:nvPr/>
        </p:nvSpPr>
        <p:spPr>
          <a:xfrm>
            <a:off x="4139952" y="640697"/>
            <a:ext cx="4572000" cy="5632311"/>
          </a:xfrm>
          <a:prstGeom prst="rect">
            <a:avLst/>
          </a:prstGeom>
        </p:spPr>
        <p:txBody>
          <a:bodyPr>
            <a:spAutoFit/>
          </a:bodyPr>
          <a:lstStyle/>
          <a:p>
            <a:pPr algn="ctr"/>
            <a:r>
              <a:rPr lang="ru-RU" dirty="0">
                <a:latin typeface="Times New Roman" panose="02020603050405020304" pitchFamily="18" charset="0"/>
                <a:cs typeface="Times New Roman" panose="02020603050405020304" pitchFamily="18" charset="0"/>
              </a:rPr>
              <a:t>Один из лучших рассказов известного русского писателя Валентина Григорьевича Распутина, ставший классикой отечественной литературы.1948 год. Трудное послевоенное время, разруха, голод. Детям рано приходилось взрослеть, принимать на себя взрослые обязанности. Герой рассказа, одиннадцатилетний мальчик, оторванный от дома, сталкивается с нуждой, голодает. Он в одиночку борется за своё существование, не принимая милостыни и помощи от окружающих</a:t>
            </a:r>
            <a:r>
              <a:rPr lang="ru-RU" dirty="0" smtClean="0">
                <a:latin typeface="Times New Roman" panose="02020603050405020304" pitchFamily="18" charset="0"/>
                <a:cs typeface="Times New Roman" panose="02020603050405020304" pitchFamily="18" charset="0"/>
              </a:rPr>
              <a:t>. Благодаря </a:t>
            </a:r>
            <a:r>
              <a:rPr lang="ru-RU" dirty="0">
                <a:latin typeface="Times New Roman" panose="02020603050405020304" pitchFamily="18" charset="0"/>
                <a:cs typeface="Times New Roman" panose="02020603050405020304" pitchFamily="18" charset="0"/>
              </a:rPr>
              <a:t>молодой учительнице французского Лидии Михайловне мальчик открывает для себя новый мир, где люди могут доверять друг другу, поддерживать и помогать, разделять горе и радость, избавлять от одиночества. Уроки французского оказываются уроками доброты и </a:t>
            </a:r>
            <a:r>
              <a:rPr lang="ru-RU" dirty="0" smtClean="0">
                <a:latin typeface="Times New Roman" panose="02020603050405020304" pitchFamily="18" charset="0"/>
                <a:cs typeface="Times New Roman" panose="02020603050405020304" pitchFamily="18" charset="0"/>
              </a:rPr>
              <a:t>милосердия.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434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27317" r="25806"/>
          <a:stretch/>
        </p:blipFill>
        <p:spPr>
          <a:xfrm>
            <a:off x="323528" y="616746"/>
            <a:ext cx="3456384" cy="5536720"/>
          </a:xfrm>
          <a:prstGeom prst="rect">
            <a:avLst/>
          </a:prstGeom>
        </p:spPr>
      </p:pic>
      <p:sp>
        <p:nvSpPr>
          <p:cNvPr id="3" name="Прямоугольник 2"/>
          <p:cNvSpPr/>
          <p:nvPr/>
        </p:nvSpPr>
        <p:spPr>
          <a:xfrm>
            <a:off x="4226948" y="404664"/>
            <a:ext cx="4502809" cy="5755422"/>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«Безумная Евдокия» — драма советского писателя и драматурга Анатолия Георгиевича Алексина. Напечатана в журнале «Юность» в июне 1976 года. </a:t>
            </a: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Главные </a:t>
            </a:r>
            <a:r>
              <a:rPr lang="ru-RU" sz="1600" dirty="0">
                <a:latin typeface="Times New Roman" panose="02020603050405020304" pitchFamily="18" charset="0"/>
                <a:cs typeface="Times New Roman" panose="02020603050405020304" pitchFamily="18" charset="0"/>
              </a:rPr>
              <a:t>действующие лица произведения – одаренная ученица Оленька и учительница, которую девочка называет «безумной Евдокией». Учительница борется против эгоизма своей ученицы. Она считает, </a:t>
            </a:r>
          </a:p>
          <a:p>
            <a:pPr algn="ctr"/>
            <a:r>
              <a:rPr lang="ru-RU" sz="1600" dirty="0">
                <a:latin typeface="Times New Roman" panose="02020603050405020304" pitchFamily="18" charset="0"/>
                <a:cs typeface="Times New Roman" panose="02020603050405020304" pitchFamily="18" charset="0"/>
              </a:rPr>
              <a:t>что «данный от Бога талант заслоняет человека от окружающих и это является основной причиной эгоизма». </a:t>
            </a:r>
          </a:p>
          <a:p>
            <a:pPr algn="ctr"/>
            <a:r>
              <a:rPr lang="ru-RU" sz="1600" dirty="0">
                <a:latin typeface="Times New Roman" panose="02020603050405020304" pitchFamily="18" charset="0"/>
                <a:cs typeface="Times New Roman" panose="02020603050405020304" pitchFamily="18" charset="0"/>
              </a:rPr>
              <a:t>Но это не означает, что учительница пытается препятствовать развитию творческих способностей Оли, она пытается привить девочке другой, не менее важный, талант человечности.</a:t>
            </a:r>
          </a:p>
          <a:p>
            <a:pPr algn="ctr"/>
            <a:r>
              <a:rPr lang="ru-RU" sz="1600" dirty="0" smtClean="0">
                <a:latin typeface="Times New Roman" panose="02020603050405020304" pitchFamily="18" charset="0"/>
                <a:cs typeface="Times New Roman" panose="02020603050405020304" pitchFamily="18" charset="0"/>
              </a:rPr>
              <a:t>.Юные </a:t>
            </a:r>
            <a:r>
              <a:rPr lang="ru-RU" sz="1600" dirty="0">
                <a:latin typeface="Times New Roman" panose="02020603050405020304" pitchFamily="18" charset="0"/>
                <a:cs typeface="Times New Roman" panose="02020603050405020304" pitchFamily="18" charset="0"/>
              </a:rPr>
              <a:t>герои Анатолия Алексина впервые сталкиваются со «взрослыми», нередко драматическими проблемами. Как сделать правильный выбор? Как научиться понимать людей и самого себя? Как войти в мир зрелым, сильным и достойным человеком?</a:t>
            </a:r>
          </a:p>
        </p:txBody>
      </p:sp>
    </p:spTree>
    <p:extLst>
      <p:ext uri="{BB962C8B-B14F-4D97-AF65-F5344CB8AC3E}">
        <p14:creationId xmlns:p14="http://schemas.microsoft.com/office/powerpoint/2010/main" val="38632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3476" t="5564" r="540" b="-1033"/>
          <a:stretch/>
        </p:blipFill>
        <p:spPr>
          <a:xfrm>
            <a:off x="252960" y="767031"/>
            <a:ext cx="3751202" cy="5328592"/>
          </a:xfrm>
          <a:prstGeom prst="rect">
            <a:avLst/>
          </a:prstGeom>
        </p:spPr>
      </p:pic>
      <p:sp>
        <p:nvSpPr>
          <p:cNvPr id="3" name="Прямоугольник 2"/>
          <p:cNvSpPr/>
          <p:nvPr/>
        </p:nvSpPr>
        <p:spPr>
          <a:xfrm>
            <a:off x="4355976" y="620688"/>
            <a:ext cx="4464495" cy="5324535"/>
          </a:xfrm>
          <a:prstGeom prst="rect">
            <a:avLst/>
          </a:prstGeom>
        </p:spPr>
        <p:txBody>
          <a:bodyPr wrap="square">
            <a:spAutoFit/>
          </a:bodyPr>
          <a:lstStyle/>
          <a:p>
            <a:pPr algn="ctr"/>
            <a:r>
              <a:rPr lang="ru-RU" sz="2000" dirty="0" smtClean="0">
                <a:latin typeface="Times New Roman" panose="02020603050405020304" pitchFamily="18" charset="0"/>
                <a:cs typeface="Times New Roman" panose="02020603050405020304" pitchFamily="18" charset="0"/>
              </a:rPr>
              <a:t>  </a:t>
            </a:r>
          </a:p>
          <a:p>
            <a:pPr algn="ctr"/>
            <a:r>
              <a:rPr lang="ru-RU" sz="2000" dirty="0" smtClean="0">
                <a:latin typeface="Times New Roman" panose="02020603050405020304" pitchFamily="18" charset="0"/>
                <a:cs typeface="Times New Roman" panose="02020603050405020304" pitchFamily="18" charset="0"/>
              </a:rPr>
              <a:t>Игорь </a:t>
            </a:r>
            <a:r>
              <a:rPr lang="ru-RU" sz="2000" dirty="0">
                <a:latin typeface="Times New Roman" panose="02020603050405020304" pitchFamily="18" charset="0"/>
                <a:cs typeface="Times New Roman" panose="02020603050405020304" pitchFamily="18" charset="0"/>
              </a:rPr>
              <a:t>ежедневно занимается с Соней-второгодницей  и ждет брата из-за границы. </a:t>
            </a:r>
          </a:p>
          <a:p>
            <a:pPr algn="ct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Строптивая </a:t>
            </a:r>
            <a:r>
              <a:rPr lang="ru-RU" sz="2000" dirty="0" smtClean="0">
                <a:latin typeface="Times New Roman" panose="02020603050405020304" pitchFamily="18" charset="0"/>
                <a:cs typeface="Times New Roman" panose="02020603050405020304" pitchFamily="18" charset="0"/>
              </a:rPr>
              <a:t>второгодница смотрит на </a:t>
            </a:r>
            <a:r>
              <a:rPr lang="ru-RU" sz="2000" dirty="0">
                <a:latin typeface="Times New Roman" panose="02020603050405020304" pitchFamily="18" charset="0"/>
                <a:cs typeface="Times New Roman" panose="02020603050405020304" pitchFamily="18" charset="0"/>
              </a:rPr>
              <a:t>окружающих с равнодушием и даже презрением. </a:t>
            </a:r>
            <a:r>
              <a:rPr lang="ru-RU" sz="2000" dirty="0" smtClean="0">
                <a:latin typeface="Times New Roman" panose="02020603050405020304" pitchFamily="18" charset="0"/>
                <a:cs typeface="Times New Roman" panose="02020603050405020304" pitchFamily="18" charset="0"/>
              </a:rPr>
              <a:t>Игорь </a:t>
            </a:r>
            <a:r>
              <a:rPr lang="ru-RU" sz="2000" dirty="0">
                <a:latin typeface="Times New Roman" panose="02020603050405020304" pitchFamily="18" charset="0"/>
                <a:cs typeface="Times New Roman" panose="02020603050405020304" pitchFamily="18" charset="0"/>
              </a:rPr>
              <a:t>видит все недостатки характера девочки, его очень смущают ее манеры и запросы, но он не в силах перебороть свою влюбленность. Он делится своими сомнениями со старшим братом и решает познакомить его с </a:t>
            </a:r>
            <a:r>
              <a:rPr lang="ru-RU" sz="2000" dirty="0" smtClean="0">
                <a:latin typeface="Times New Roman" panose="02020603050405020304" pitchFamily="18" charset="0"/>
                <a:cs typeface="Times New Roman" panose="02020603050405020304" pitchFamily="18" charset="0"/>
              </a:rPr>
              <a:t>Соней. Соня считает </a:t>
            </a:r>
            <a:r>
              <a:rPr lang="ru-RU" sz="2000" dirty="0">
                <a:latin typeface="Times New Roman" panose="02020603050405020304" pitchFamily="18" charset="0"/>
                <a:cs typeface="Times New Roman" panose="02020603050405020304" pitchFamily="18" charset="0"/>
              </a:rPr>
              <a:t>почему-то, что приезд брата помешает их отношениям. Оказывается, многое действительно изменилось...</a:t>
            </a:r>
          </a:p>
        </p:txBody>
      </p:sp>
    </p:spTree>
    <p:extLst>
      <p:ext uri="{BB962C8B-B14F-4D97-AF65-F5344CB8AC3E}">
        <p14:creationId xmlns:p14="http://schemas.microsoft.com/office/powerpoint/2010/main" val="98024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22673" t="6968" r="15545"/>
          <a:stretch/>
        </p:blipFill>
        <p:spPr>
          <a:xfrm>
            <a:off x="298227" y="692696"/>
            <a:ext cx="3586510" cy="5400600"/>
          </a:xfrm>
          <a:prstGeom prst="rect">
            <a:avLst/>
          </a:prstGeom>
        </p:spPr>
      </p:pic>
      <p:sp>
        <p:nvSpPr>
          <p:cNvPr id="3" name="Прямоугольник 2"/>
          <p:cNvSpPr/>
          <p:nvPr/>
        </p:nvSpPr>
        <p:spPr>
          <a:xfrm>
            <a:off x="4283968" y="761506"/>
            <a:ext cx="4572000" cy="5262979"/>
          </a:xfrm>
          <a:prstGeom prst="rect">
            <a:avLst/>
          </a:prstGeom>
        </p:spPr>
        <p:txBody>
          <a:bodyPr>
            <a:spAutoFit/>
          </a:bodyPr>
          <a:lstStyle/>
          <a:p>
            <a:pPr algn="ctr"/>
            <a:r>
              <a:rPr lang="ru-RU" sz="1600" dirty="0">
                <a:latin typeface="Times New Roman" panose="02020603050405020304" pitchFamily="18" charset="0"/>
                <a:cs typeface="Times New Roman" panose="02020603050405020304" pitchFamily="18" charset="0"/>
              </a:rPr>
              <a:t>"Просто обыкновенная биография в необыкновенное время", — писал Аркадий Гайдар о своей жизни. Так мог сказать о себе и герой повести "Школа" Борис Гориков. Тихий, провинциальный Арзамас, учёба в реальном училище, взбудоражившая весь город весть о революции, митинги, сражения Гражданской войны… Всё это не только перипетии сюжета, но и детали детства и юности писателя. Даже фамилия героя — Гориков — созвучна настоящей фамилии Гайдара — Голиков. Может, поэтому писатель сначала опубликовал повесть под названием "Обыкновенная биография", и лишь через год она вышла под другим "именем" — "Школа". Гайдар нашёл более точное название, ведь книга не столько о судьбе мальчишки, юность которого пришлась на насыщенные и сложные годы в истории </a:t>
            </a:r>
            <a:r>
              <a:rPr lang="ru-RU" sz="1600" dirty="0" smtClean="0">
                <a:latin typeface="Times New Roman" panose="02020603050405020304" pitchFamily="18" charset="0"/>
                <a:cs typeface="Times New Roman" panose="02020603050405020304" pitchFamily="18" charset="0"/>
              </a:rPr>
              <a:t>страны, сколько </a:t>
            </a:r>
            <a:r>
              <a:rPr lang="ru-RU" sz="1600" dirty="0">
                <a:latin typeface="Times New Roman" panose="02020603050405020304" pitchFamily="18" charset="0"/>
                <a:cs typeface="Times New Roman" panose="02020603050405020304" pitchFamily="18" charset="0"/>
              </a:rPr>
              <a:t>о становлении характера, умении делать выбор и нести ответственность за каждый свой поступок.</a:t>
            </a:r>
          </a:p>
          <a:p>
            <a:pPr algn="ct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93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82795"/>
            <a:ext cx="3456384" cy="5465909"/>
          </a:xfrm>
          <a:prstGeom prst="rect">
            <a:avLst/>
          </a:prstGeom>
        </p:spPr>
      </p:pic>
      <p:sp>
        <p:nvSpPr>
          <p:cNvPr id="3" name="Прямоугольник 2"/>
          <p:cNvSpPr/>
          <p:nvPr/>
        </p:nvSpPr>
        <p:spPr>
          <a:xfrm>
            <a:off x="3923928" y="476672"/>
            <a:ext cx="4608512" cy="5755422"/>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Художественно-документальная приключенческая повесть о детском доме времен гражданской войны написана двумя его бывшими воспитанниками - Л. Пантелеевым (настоящее имя Еремеев Алексей Иванович) и Григорием Белых, когда им было 18 и 19 лет, через три года после окончания </a:t>
            </a:r>
            <a:r>
              <a:rPr lang="ru-RU" sz="1600" dirty="0" smtClean="0">
                <a:latin typeface="Times New Roman" panose="02020603050405020304" pitchFamily="18" charset="0"/>
                <a:cs typeface="Times New Roman" panose="02020603050405020304" pitchFamily="18" charset="0"/>
              </a:rPr>
              <a:t>учёбы.</a:t>
            </a:r>
          </a:p>
          <a:p>
            <a:pPr algn="ctr"/>
            <a:r>
              <a:rPr lang="ru-RU" sz="1600" dirty="0" smtClean="0">
                <a:latin typeface="Times New Roman" panose="02020603050405020304" pitchFamily="18" charset="0"/>
                <a:cs typeface="Times New Roman" panose="02020603050405020304" pitchFamily="18" charset="0"/>
              </a:rPr>
              <a:t>Петроград </a:t>
            </a:r>
            <a:r>
              <a:rPr lang="ru-RU" sz="1600" dirty="0">
                <a:latin typeface="Times New Roman" panose="02020603050405020304" pitchFamily="18" charset="0"/>
                <a:cs typeface="Times New Roman" panose="02020603050405020304" pitchFamily="18" charset="0"/>
              </a:rPr>
              <a:t>времён 20-х годов прошлого века. Гражданская война породила огромное количество беспризорников с стране. Некоторые из них попадают в ШКИД — Школу социально-трудового воспитания имени Достоевского. Группа озлобленных подростков не видит в этом заведении ничего особенного, многие из них прошли через десятки таких учреждений и в конце концов всегда сбегали. Не сразу они осознали и почувствовали, что с этой школой у них всё сложится по-другому. Эта повесть правдивая и временами жёсткая, это также повесть весёлая, забавная, смешная и временами очень грустная. И наконец это повесть молодых людей призванная помочь таким же как они сами </a:t>
            </a:r>
            <a:r>
              <a:rPr lang="ru-RU" sz="1600" dirty="0" smtClean="0">
                <a:latin typeface="Times New Roman" panose="02020603050405020304" pitchFamily="18" charset="0"/>
                <a:cs typeface="Times New Roman" panose="02020603050405020304" pitchFamily="18" charset="0"/>
              </a:rPr>
              <a:t>ребятам.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77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85252"/>
            <a:ext cx="3503006" cy="5480051"/>
          </a:xfrm>
          <a:prstGeom prst="rect">
            <a:avLst/>
          </a:prstGeom>
        </p:spPr>
      </p:pic>
      <p:sp>
        <p:nvSpPr>
          <p:cNvPr id="3" name="Прямоугольник 2"/>
          <p:cNvSpPr/>
          <p:nvPr/>
        </p:nvSpPr>
        <p:spPr>
          <a:xfrm>
            <a:off x="4059550" y="578344"/>
            <a:ext cx="4932040" cy="5693866"/>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В романе-поэме А.С.Макаренко, педагога и писателя, раскрывается история рождения и развития колонии им. М.Горького и коллектива горьковцев (1920-1928 гг.). Первыми воспитанниками были несовершеннолетние правонарушители: подростки, юноши, а позже беспризорные дети. Нравственный переворот в их воспитании происходил не сразу, а в процессе длительной, трудной и самоотверженной борьбы педагогов-воспитателей во главе с А.С.Макаренко за высококультурную личность, нравственно-светлую, с развитым чувством долга и чести</a:t>
            </a:r>
            <a:r>
              <a:rPr lang="ru-RU" sz="1400" dirty="0" smtClean="0">
                <a:latin typeface="Times New Roman" panose="02020603050405020304" pitchFamily="18" charset="0"/>
                <a:cs typeface="Times New Roman" panose="02020603050405020304" pitchFamily="18" charset="0"/>
              </a:rPr>
              <a:t>. Четкая</a:t>
            </a:r>
            <a:r>
              <a:rPr lang="ru-RU" sz="1400" dirty="0">
                <a:latin typeface="Times New Roman" panose="02020603050405020304" pitchFamily="18" charset="0"/>
                <a:cs typeface="Times New Roman" panose="02020603050405020304" pitchFamily="18" charset="0"/>
              </a:rPr>
              <a:t>, продуманная организация детской жизни, нацеленная на воспитание достойного гражданина Отечества, позволили добиться позитивного результата, когда, по словам Макаренко, "в живых движениях людей, в традициях и реакциях реального коллектива, в новых формах дружбы и дисциплины" рождалась новая педагогика</a:t>
            </a:r>
            <a:r>
              <a:rPr lang="ru-RU" sz="1400" dirty="0" smtClean="0">
                <a:latin typeface="Times New Roman" panose="02020603050405020304" pitchFamily="18" charset="0"/>
                <a:cs typeface="Times New Roman" panose="02020603050405020304" pitchFamily="18" charset="0"/>
              </a:rPr>
              <a:t>. В </a:t>
            </a:r>
            <a:r>
              <a:rPr lang="ru-RU" sz="1400" dirty="0">
                <a:latin typeface="Times New Roman" panose="02020603050405020304" pitchFamily="18" charset="0"/>
                <a:cs typeface="Times New Roman" panose="02020603050405020304" pitchFamily="18" charset="0"/>
              </a:rPr>
              <a:t>горьковском трудовом воспитательском коллективе взрослых и детей объединяли, прежде всего, учеба, производственно-трудовые взаимоотношения, общая трудовая забота о лучшем завтрашнем дне, определенный стиль ("дух") колонии: мажорный тон, сочетание уважения с требовательностью, чувство собственного достоинства, ощущение своей страны и многое другое</a:t>
            </a:r>
            <a:r>
              <a:rPr lang="ru-RU" sz="1400" dirty="0" smtClean="0">
                <a:latin typeface="Times New Roman" panose="02020603050405020304" pitchFamily="18" charset="0"/>
                <a:cs typeface="Times New Roman" panose="02020603050405020304" pitchFamily="18" charset="0"/>
              </a:rPr>
              <a:t>. Макаренко </a:t>
            </a:r>
            <a:r>
              <a:rPr lang="ru-RU" sz="1400" dirty="0">
                <a:latin typeface="Times New Roman" panose="02020603050405020304" pitchFamily="18" charset="0"/>
                <a:cs typeface="Times New Roman" panose="02020603050405020304" pitchFamily="18" charset="0"/>
              </a:rPr>
              <a:t>доказал, что воспитательский коллектив, коллективная организация жизни и деятельности колонистов - это самый эффективный метод воспитания личности, индивидуальности каждого воспитанника.</a:t>
            </a:r>
          </a:p>
        </p:txBody>
      </p:sp>
    </p:spTree>
    <p:extLst>
      <p:ext uri="{BB962C8B-B14F-4D97-AF65-F5344CB8AC3E}">
        <p14:creationId xmlns:p14="http://schemas.microsoft.com/office/powerpoint/2010/main" val="712789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19109" r="18677"/>
          <a:stretch/>
        </p:blipFill>
        <p:spPr>
          <a:xfrm>
            <a:off x="251520" y="618041"/>
            <a:ext cx="3528392" cy="5671359"/>
          </a:xfrm>
          <a:prstGeom prst="rect">
            <a:avLst/>
          </a:prstGeom>
        </p:spPr>
      </p:pic>
      <p:sp>
        <p:nvSpPr>
          <p:cNvPr id="3" name="Прямоугольник 2"/>
          <p:cNvSpPr/>
          <p:nvPr/>
        </p:nvSpPr>
        <p:spPr>
          <a:xfrm>
            <a:off x="4211960" y="836712"/>
            <a:ext cx="4464496" cy="5016758"/>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Безымянный герой повести приезжает на </a:t>
            </a:r>
            <a:r>
              <a:rPr lang="ru-RU" sz="2000" dirty="0" smtClean="0">
                <a:latin typeface="Times New Roman" panose="02020603050405020304" pitchFamily="18" charset="0"/>
                <a:cs typeface="Times New Roman" panose="02020603050405020304" pitchFamily="18" charset="0"/>
              </a:rPr>
              <a:t>похороны </a:t>
            </a:r>
            <a:r>
              <a:rPr lang="ru-RU" sz="2000" dirty="0">
                <a:latin typeface="Times New Roman" panose="02020603050405020304" pitchFamily="18" charset="0"/>
                <a:cs typeface="Times New Roman" panose="02020603050405020304" pitchFamily="18" charset="0"/>
              </a:rPr>
              <a:t>Миклашевича, коммуниста и хорошего учителя. Здесь он знакомится с Ткачуком, который рассказывает ему историю об учителе Морозе и его учениках, среди которых был и Миклашевич. Это случилось в годы войны, когда Белоруссия была оккупирована войсками вермахта. Мороз пожертвовал жизнью ради своих учеников, но на обелиске нет его имени, хотя его постоянно кто-то дописывет. Интересная и грустная история об отваге, доблести и чести людей, подвиги которых несправедливо забыли. </a:t>
            </a:r>
          </a:p>
        </p:txBody>
      </p:sp>
    </p:spTree>
    <p:extLst>
      <p:ext uri="{BB962C8B-B14F-4D97-AF65-F5344CB8AC3E}">
        <p14:creationId xmlns:p14="http://schemas.microsoft.com/office/powerpoint/2010/main" val="2545321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2311" t="2640" r="2112" b="3895"/>
          <a:stretch/>
        </p:blipFill>
        <p:spPr>
          <a:xfrm>
            <a:off x="287914" y="620688"/>
            <a:ext cx="3913656" cy="5760640"/>
          </a:xfrm>
          <a:prstGeom prst="rect">
            <a:avLst/>
          </a:prstGeom>
        </p:spPr>
      </p:pic>
      <p:sp>
        <p:nvSpPr>
          <p:cNvPr id="3" name="Прямоугольник 2"/>
          <p:cNvSpPr/>
          <p:nvPr/>
        </p:nvSpPr>
        <p:spPr>
          <a:xfrm>
            <a:off x="4860031" y="464399"/>
            <a:ext cx="3888431" cy="5940088"/>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Повесть «Благие намерения» рассказывает о высокой миссии учителя и верности своему призванию, учит быть неравнодушным к чужому несчастью. Главная героиня повести – молодая воспитательница школы-интерната, жертвуя личным счастьем и благополучием, отдаёт себя полностью служению детям-сиротам. </a:t>
            </a:r>
          </a:p>
          <a:p>
            <a:pPr algn="ctr"/>
            <a:r>
              <a:rPr lang="ru-RU" sz="2000" dirty="0" smtClean="0">
                <a:latin typeface="Times New Roman" panose="02020603050405020304" pitchFamily="18" charset="0"/>
                <a:cs typeface="Times New Roman" panose="02020603050405020304" pitchFamily="18" charset="0"/>
              </a:rPr>
              <a:t>Это </a:t>
            </a:r>
            <a:r>
              <a:rPr lang="ru-RU" sz="2000" dirty="0">
                <a:latin typeface="Times New Roman" panose="02020603050405020304" pitchFamily="18" charset="0"/>
                <a:cs typeface="Times New Roman" panose="02020603050405020304" pitchFamily="18" charset="0"/>
              </a:rPr>
              <a:t>повесть о важных категориях, из которых складывается наша нравственность, - о добре и зле, ответственности и безответственности, о мире детей и </a:t>
            </a:r>
            <a:r>
              <a:rPr lang="ru-RU" sz="2000" dirty="0" smtClean="0">
                <a:latin typeface="Times New Roman" panose="02020603050405020304" pitchFamily="18" charset="0"/>
                <a:cs typeface="Times New Roman" panose="02020603050405020304" pitchFamily="18" charset="0"/>
              </a:rPr>
              <a:t>взрослых.</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04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7756" r="7580"/>
          <a:stretch/>
        </p:blipFill>
        <p:spPr>
          <a:xfrm>
            <a:off x="341638" y="620688"/>
            <a:ext cx="3665560" cy="5772686"/>
          </a:xfrm>
          <a:prstGeom prst="rect">
            <a:avLst/>
          </a:prstGeom>
        </p:spPr>
      </p:pic>
      <p:sp>
        <p:nvSpPr>
          <p:cNvPr id="3" name="Прямоугольник 2"/>
          <p:cNvSpPr/>
          <p:nvPr/>
        </p:nvSpPr>
        <p:spPr>
          <a:xfrm>
            <a:off x="4439375" y="764703"/>
            <a:ext cx="4536504" cy="5078313"/>
          </a:xfrm>
          <a:prstGeom prst="rect">
            <a:avLst/>
          </a:prstGeom>
        </p:spPr>
        <p:txBody>
          <a:bodyPr wrap="square">
            <a:spAutoFit/>
          </a:bodyPr>
          <a:lstStyle/>
          <a:p>
            <a:pPr algn="ctr"/>
            <a:endParaRPr lang="ru-RU" dirty="0" smtClean="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Действие повести Бориса Васильева происходит накануне войны. Она рассказывает об учениках 9-го "Б", их взрослении и становлении, дружбе и любви, первом серьезном нравственном выборе и </a:t>
            </a:r>
            <a:r>
              <a:rPr lang="ru-RU" dirty="0" smtClean="0">
                <a:latin typeface="Times New Roman" panose="02020603050405020304" pitchFamily="18" charset="0"/>
                <a:cs typeface="Times New Roman" panose="02020603050405020304" pitchFamily="18" charset="0"/>
              </a:rPr>
              <a:t>противостоянии их </a:t>
            </a:r>
            <a:r>
              <a:rPr lang="ru-RU" dirty="0">
                <a:latin typeface="Times New Roman" panose="02020603050405020304" pitchFamily="18" charset="0"/>
                <a:cs typeface="Times New Roman" panose="02020603050405020304" pitchFamily="18" charset="0"/>
              </a:rPr>
              <a:t>молодости, которая категорична, безоглядна и стремительна. И очень коротка, потому что "завтра была война"... </a:t>
            </a:r>
          </a:p>
          <a:p>
            <a:pPr algn="ctr"/>
            <a:r>
              <a:rPr lang="ru-RU" dirty="0" smtClean="0">
                <a:latin typeface="Times New Roman" panose="02020603050405020304" pitchFamily="18" charset="0"/>
                <a:cs typeface="Times New Roman" panose="02020603050405020304" pitchFamily="18" charset="0"/>
              </a:rPr>
              <a:t>Все </a:t>
            </a:r>
            <a:r>
              <a:rPr lang="ru-RU" dirty="0">
                <a:latin typeface="Times New Roman" panose="02020603050405020304" pitchFamily="18" charset="0"/>
                <a:cs typeface="Times New Roman" panose="02020603050405020304" pitchFamily="18" charset="0"/>
              </a:rPr>
              <a:t>было ясно и понятно, пока у Вики </a:t>
            </a:r>
            <a:r>
              <a:rPr lang="ru-RU" dirty="0" smtClean="0">
                <a:latin typeface="Times New Roman" panose="02020603050405020304" pitchFamily="18" charset="0"/>
                <a:cs typeface="Times New Roman" panose="02020603050405020304" pitchFamily="18" charset="0"/>
              </a:rPr>
              <a:t>Люберецкой </a:t>
            </a:r>
            <a:r>
              <a:rPr lang="ru-RU" dirty="0">
                <a:latin typeface="Times New Roman" panose="02020603050405020304" pitchFamily="18" charset="0"/>
                <a:cs typeface="Times New Roman" panose="02020603050405020304" pitchFamily="18" charset="0"/>
              </a:rPr>
              <a:t>не арестовали отца. В классе на это отреагировали по-разному, а сама Вика совершает самоубийство. Происходит переосмысление жизни, и дети дают отпор своим родителям, классной руководительнице, они учатся думать, принимать и отстаивать </a:t>
            </a:r>
            <a:r>
              <a:rPr lang="ru-RU" dirty="0" smtClean="0">
                <a:latin typeface="Times New Roman" panose="02020603050405020304" pitchFamily="18" charset="0"/>
                <a:cs typeface="Times New Roman" panose="02020603050405020304" pitchFamily="18" charset="0"/>
              </a:rPr>
              <a:t>свои идеалы.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567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18571" r="18380"/>
          <a:stretch/>
        </p:blipFill>
        <p:spPr>
          <a:xfrm>
            <a:off x="322268" y="620910"/>
            <a:ext cx="3450277" cy="5472385"/>
          </a:xfrm>
          <a:prstGeom prst="rect">
            <a:avLst/>
          </a:prstGeom>
        </p:spPr>
      </p:pic>
      <p:sp>
        <p:nvSpPr>
          <p:cNvPr id="3" name="Прямоугольник 2"/>
          <p:cNvSpPr/>
          <p:nvPr/>
        </p:nvSpPr>
        <p:spPr>
          <a:xfrm>
            <a:off x="4139952" y="476672"/>
            <a:ext cx="4608512" cy="5940088"/>
          </a:xfrm>
          <a:prstGeom prst="rect">
            <a:avLst/>
          </a:prstGeom>
        </p:spPr>
        <p:txBody>
          <a:bodyPr wrap="square">
            <a:spAutoFit/>
          </a:bodyPr>
          <a:lstStyle/>
          <a:p>
            <a:pPr algn="ctr"/>
            <a:endParaRPr lang="ru-RU" sz="2000" dirty="0" smtClean="0">
              <a:latin typeface="Times New Roman" panose="02020603050405020304" pitchFamily="18" charset="0"/>
              <a:cs typeface="Times New Roman" panose="02020603050405020304" pitchFamily="18" charset="0"/>
            </a:endParaRPr>
          </a:p>
          <a:p>
            <a:pPr algn="ct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Книга о </a:t>
            </a:r>
            <a:r>
              <a:rPr lang="ru-RU" sz="2000" dirty="0">
                <a:latin typeface="Times New Roman" panose="02020603050405020304" pitchFamily="18" charset="0"/>
                <a:cs typeface="Times New Roman" panose="02020603050405020304" pitchFamily="18" charset="0"/>
              </a:rPr>
              <a:t>современной школе, о любви учителя и старшеклассницы, о мире, который продолжает „красою вечною сиять“ даже во времена инфляции и экономических реформ. </a:t>
            </a:r>
            <a:r>
              <a:rPr lang="ru-RU" sz="2000" dirty="0" smtClean="0">
                <a:latin typeface="Times New Roman" panose="02020603050405020304" pitchFamily="18" charset="0"/>
                <a:cs typeface="Times New Roman" panose="02020603050405020304" pitchFamily="18" charset="0"/>
              </a:rPr>
              <a:t>Молодой </a:t>
            </a:r>
            <a:r>
              <a:rPr lang="ru-RU" sz="2000" dirty="0">
                <a:latin typeface="Times New Roman" panose="02020603050405020304" pitchFamily="18" charset="0"/>
                <a:cs typeface="Times New Roman" panose="02020603050405020304" pitchFamily="18" charset="0"/>
              </a:rPr>
              <a:t>биолог Виктор Служкин от безденежья идет работать учителем географии в обычную пермскую школу. Он борется, а потом дружит с учениками, конфликтует с завучем, ведет девятиклассников в поход - сплавляться по реке. Еще он пьет с друзьями вино, пытается ужиться с женой и водит в детский сад маленькую дочку. Он просто </a:t>
            </a:r>
            <a:r>
              <a:rPr lang="ru-RU" sz="2000" dirty="0" smtClean="0">
                <a:latin typeface="Times New Roman" panose="02020603050405020304" pitchFamily="18" charset="0"/>
                <a:cs typeface="Times New Roman" panose="02020603050405020304" pitchFamily="18" charset="0"/>
              </a:rPr>
              <a:t>живет…</a:t>
            </a:r>
          </a:p>
          <a:p>
            <a:pPr algn="ctr"/>
            <a:endParaRPr lang="ru-RU" sz="2000" dirty="0" smtClean="0">
              <a:latin typeface="Times New Roman" panose="02020603050405020304" pitchFamily="18" charset="0"/>
              <a:cs typeface="Times New Roman" panose="02020603050405020304" pitchFamily="18" charset="0"/>
            </a:endParaRPr>
          </a:p>
          <a:p>
            <a:pPr algn="ctr"/>
            <a:endParaRPr lang="ru-RU" sz="2000" dirty="0">
              <a:latin typeface="Times New Roman" panose="02020603050405020304" pitchFamily="18" charset="0"/>
              <a:cs typeface="Times New Roman" panose="02020603050405020304" pitchFamily="18" charset="0"/>
            </a:endParaRPr>
          </a:p>
          <a:p>
            <a:pPr algn="ctr"/>
            <a:endParaRPr lang="ru-RU"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518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9" y="692696"/>
            <a:ext cx="3689227" cy="5328592"/>
          </a:xfrm>
          <a:prstGeom prst="rect">
            <a:avLst/>
          </a:prstGeom>
        </p:spPr>
      </p:pic>
      <p:sp>
        <p:nvSpPr>
          <p:cNvPr id="3" name="Прямоугольник 2"/>
          <p:cNvSpPr/>
          <p:nvPr/>
        </p:nvSpPr>
        <p:spPr>
          <a:xfrm>
            <a:off x="4427984" y="476672"/>
            <a:ext cx="4176464" cy="590931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Абсолютный бестселлер, который бьет все рекорды продаж уже много лет, особенно накануне Первого сентября. Ведь неизвестно, кто больше переживает перед началом учебного года - дети или родители, с тоской предвкушающие прописи, задачи по арифметике, бесконечные поделки.  Маша Трауб рассказывает о буднях мамы первоклассника так остроумно, что у вас непременно появится надежда - это можно пережить, и даже без особых потерь.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Кстати</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главный </a:t>
            </a:r>
            <a:r>
              <a:rPr lang="ru-RU" dirty="0">
                <a:latin typeface="Times New Roman" panose="02020603050405020304" pitchFamily="18" charset="0"/>
                <a:cs typeface="Times New Roman" panose="02020603050405020304" pitchFamily="18" charset="0"/>
              </a:rPr>
              <a:t>герой книги, первоклассник Вася, уже давно не школьник, а его мама вспоминает школьные будни почти спокойно. Больше того: у Васи есть сестра Сима, а у книги "Дневник мамы первоклассника" есть приквел - "Второй раз в первый класс". </a:t>
            </a:r>
          </a:p>
        </p:txBody>
      </p:sp>
    </p:spTree>
    <p:extLst>
      <p:ext uri="{BB962C8B-B14F-4D97-AF65-F5344CB8AC3E}">
        <p14:creationId xmlns:p14="http://schemas.microsoft.com/office/powerpoint/2010/main" val="3328524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799" y="692696"/>
            <a:ext cx="3521229" cy="5457123"/>
          </a:xfrm>
          <a:prstGeom prst="rect">
            <a:avLst/>
          </a:prstGeom>
        </p:spPr>
      </p:pic>
      <p:sp>
        <p:nvSpPr>
          <p:cNvPr id="3" name="Прямоугольник 2"/>
          <p:cNvSpPr/>
          <p:nvPr/>
        </p:nvSpPr>
        <p:spPr>
          <a:xfrm>
            <a:off x="4283968" y="519622"/>
            <a:ext cx="4211960" cy="563231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Пронзительный и лиричный роман о молодой и увлеченной своим делом учительнице Елене Константиновне по прозвищу Елка и о ее столкновении с жесткими и не самыми благовидными реалиями современной школы. "Идеалистка", – вздыхали ей вслед одни. "Дура", – вертели пальцем у виска другие. А она верила, что сможет что-то изменить, ведь в школе все зависит от учителя. "Ты же через полгода сбежишь", – убеждали ее пессимисты. "Максимум, через год", – великодушно давали отсрочку оптимисты. "Вы – лучшая!" – писали ей ученики. "Им дают, а они еще недовольны... Зажрались", – выговаривала ей в спину чиновница. А она все повторяла: "У меня получится!" И опять шла на урок в свой 9-й класс..</a:t>
            </a:r>
          </a:p>
        </p:txBody>
      </p:sp>
    </p:spTree>
    <p:extLst>
      <p:ext uri="{BB962C8B-B14F-4D97-AF65-F5344CB8AC3E}">
        <p14:creationId xmlns:p14="http://schemas.microsoft.com/office/powerpoint/2010/main" val="32351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63402"/>
            <a:ext cx="3515356" cy="5418819"/>
          </a:xfrm>
          <a:prstGeom prst="rect">
            <a:avLst/>
          </a:prstGeom>
        </p:spPr>
      </p:pic>
      <p:sp>
        <p:nvSpPr>
          <p:cNvPr id="3" name="Прямоугольник 2"/>
          <p:cNvSpPr/>
          <p:nvPr/>
        </p:nvSpPr>
        <p:spPr>
          <a:xfrm>
            <a:off x="4067944" y="654784"/>
            <a:ext cx="4680520" cy="5324535"/>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Школьный вальс Искандер пишет о своей школьной </a:t>
            </a:r>
            <a:r>
              <a:rPr lang="ru-RU" sz="2000" dirty="0" smtClean="0">
                <a:latin typeface="Times New Roman" panose="02020603050405020304" pitchFamily="18" charset="0"/>
                <a:cs typeface="Times New Roman" panose="02020603050405020304" pitchFamily="18" charset="0"/>
              </a:rPr>
              <a:t>поре, о </a:t>
            </a:r>
            <a:r>
              <a:rPr lang="ru-RU" sz="2000" dirty="0">
                <a:latin typeface="Times New Roman" panose="02020603050405020304" pitchFamily="18" charset="0"/>
                <a:cs typeface="Times New Roman" panose="02020603050405020304" pitchFamily="18" charset="0"/>
              </a:rPr>
              <a:t>доме, о детстве. </a:t>
            </a:r>
            <a:r>
              <a:rPr lang="ru-RU" sz="2000" dirty="0" smtClean="0">
                <a:latin typeface="Times New Roman" panose="02020603050405020304" pitchFamily="18" charset="0"/>
                <a:cs typeface="Times New Roman" panose="02020603050405020304" pitchFamily="18" charset="0"/>
              </a:rPr>
              <a:t>Это </a:t>
            </a:r>
            <a:r>
              <a:rPr lang="ru-RU" sz="2000" dirty="0">
                <a:latin typeface="Times New Roman" panose="02020603050405020304" pitchFamily="18" charset="0"/>
                <a:cs typeface="Times New Roman" panose="02020603050405020304" pitchFamily="18" charset="0"/>
              </a:rPr>
              <a:t>очень светлая книга о детстве и взрослении, о семье. О множестве культур и обычаев, мирно живущих бок о бок. Вечно 35-летняя тётушка, чудаковатые дядюшки, "вероломная" сестра, недотёпа старший брат, первая учительница и первая "любовь" в одном лице, соседский мальчик-садист и соседская девочка-писательница; абхазы, армяне, евреи, русские. Это трогательная история о высланном на родину отце и посаженном в тюрьму дяде. Это не умилительные мемуары, это правдивая и проникнутая любовью память о поре, откуда все мы родом.</a:t>
            </a:r>
          </a:p>
        </p:txBody>
      </p:sp>
    </p:spTree>
    <p:extLst>
      <p:ext uri="{BB962C8B-B14F-4D97-AF65-F5344CB8AC3E}">
        <p14:creationId xmlns:p14="http://schemas.microsoft.com/office/powerpoint/2010/main" val="589262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7227" r="7227"/>
          <a:stretch/>
        </p:blipFill>
        <p:spPr>
          <a:xfrm>
            <a:off x="316332" y="620688"/>
            <a:ext cx="3564143" cy="5555223"/>
          </a:xfrm>
          <a:prstGeom prst="rect">
            <a:avLst/>
          </a:prstGeom>
        </p:spPr>
      </p:pic>
      <p:sp>
        <p:nvSpPr>
          <p:cNvPr id="3" name="Прямоугольник 2"/>
          <p:cNvSpPr/>
          <p:nvPr/>
        </p:nvSpPr>
        <p:spPr>
          <a:xfrm>
            <a:off x="4166332" y="766809"/>
            <a:ext cx="4510003" cy="5262979"/>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Георгий Полонский </a:t>
            </a:r>
            <a:r>
              <a:rPr lang="ru-RU" sz="1600" dirty="0" smtClean="0">
                <a:latin typeface="Times New Roman" panose="02020603050405020304" pitchFamily="18" charset="0"/>
                <a:cs typeface="Times New Roman" panose="02020603050405020304" pitchFamily="18" charset="0"/>
              </a:rPr>
              <a:t>известен </a:t>
            </a:r>
            <a:r>
              <a:rPr lang="ru-RU" sz="1600" dirty="0">
                <a:latin typeface="Times New Roman" panose="02020603050405020304" pitchFamily="18" charset="0"/>
                <a:cs typeface="Times New Roman" panose="02020603050405020304" pitchFamily="18" charset="0"/>
              </a:rPr>
              <a:t>публике прежде всего как сценарист, создавший литературную основу знаменитых кинокартин "Доживем до понедельника" (1968), "Ключ без права передачи" (1972) и "Перевод с английского" (</a:t>
            </a:r>
            <a:r>
              <a:rPr lang="ru-RU" sz="1600" dirty="0" smtClean="0">
                <a:latin typeface="Times New Roman" panose="02020603050405020304" pitchFamily="18" charset="0"/>
                <a:cs typeface="Times New Roman" panose="02020603050405020304" pitchFamily="18" charset="0"/>
              </a:rPr>
              <a:t>1972). Образ </a:t>
            </a:r>
            <a:r>
              <a:rPr lang="ru-RU" sz="1600" dirty="0">
                <a:latin typeface="Times New Roman" panose="02020603050405020304" pitchFamily="18" charset="0"/>
                <a:cs typeface="Times New Roman" panose="02020603050405020304" pitchFamily="18" charset="0"/>
              </a:rPr>
              <a:t>Ильи Семеновича Мельникова (в фильме "Доживем до понедельника" его сыграл Вячеслав Тихонов) стал знаковым для многих поколений учителей и учеников. Мельников - не шаблонный "образцовый" педагог, а живой человек, который высокие требования предъявляет прежде всего самому себе. Да, ему бывает нелегко, порой он чувствует себя нелепым и уязвленным, срывается… Но он признает и за собой, и за школьниками право на чувства, сомнения, кризисы, он честен и обладает безупречным нравственным чутьем, он понимает, где свет, а где - тьма. Нет ничего важнее, чтобы такой человек оказался рядом с подростком в моменты взросления, когда первые уроки преподает ему сама жизнь...</a:t>
            </a:r>
          </a:p>
        </p:txBody>
      </p:sp>
    </p:spTree>
    <p:extLst>
      <p:ext uri="{BB962C8B-B14F-4D97-AF65-F5344CB8AC3E}">
        <p14:creationId xmlns:p14="http://schemas.microsoft.com/office/powerpoint/2010/main" val="2753840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21662" t="8484" r="3119"/>
          <a:stretch/>
        </p:blipFill>
        <p:spPr>
          <a:xfrm>
            <a:off x="251520" y="620688"/>
            <a:ext cx="3608723" cy="5688632"/>
          </a:xfrm>
          <a:prstGeom prst="rect">
            <a:avLst/>
          </a:prstGeom>
        </p:spPr>
      </p:pic>
      <p:sp>
        <p:nvSpPr>
          <p:cNvPr id="3" name="Прямоугольник 2"/>
          <p:cNvSpPr/>
          <p:nvPr/>
        </p:nvSpPr>
        <p:spPr>
          <a:xfrm>
            <a:off x="4211960" y="787348"/>
            <a:ext cx="4529310" cy="5355312"/>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Нет, наверное, такого человека, который не смотрел бы фильм "Большая перемена" о трогательном молодом историке Несторе Петровиче, внезапно оказавшемся перед лицом необходимости воспитывать великовозрастных учеников вечерней школы. В</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основе этого фильма лежит повесть Георгия Садовникова "Иду к людям". Именно под таким названием в начале 1960-х годов познакомились с ней читатели, однако в последующие годы эта полюбившаяся телезрителям история выходила уже как "Большая перемена". Светлана Афанасьевна и Ганжа, Тимохин и Коровянская, Леднёва, Лина и Северов - их такие знакомые, но от этого не менее увлекательные приключения и проблемы, радости и </a:t>
            </a:r>
            <a:r>
              <a:rPr lang="ru-RU" dirty="0" smtClean="0">
                <a:latin typeface="Times New Roman" panose="02020603050405020304" pitchFamily="18" charset="0"/>
                <a:cs typeface="Times New Roman" panose="02020603050405020304" pitchFamily="18" charset="0"/>
              </a:rPr>
              <a:t>огорчения, обо все этом мы узнаем </a:t>
            </a:r>
            <a:r>
              <a:rPr lang="ru-RU" dirty="0">
                <a:latin typeface="Times New Roman" panose="02020603050405020304" pitchFamily="18" charset="0"/>
                <a:cs typeface="Times New Roman" panose="02020603050405020304" pitchFamily="18" charset="0"/>
              </a:rPr>
              <a:t>и</a:t>
            </a:r>
            <a:r>
              <a:rPr lang="ru-RU" dirty="0" smtClean="0">
                <a:latin typeface="Times New Roman" panose="02020603050405020304" pitchFamily="18" charset="0"/>
                <a:cs typeface="Times New Roman" panose="02020603050405020304" pitchFamily="18" charset="0"/>
              </a:rPr>
              <a:t>з книги.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15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11634" t="4934" r="7426" b="2986"/>
          <a:stretch/>
        </p:blipFill>
        <p:spPr>
          <a:xfrm>
            <a:off x="319164" y="684882"/>
            <a:ext cx="3613100" cy="5480422"/>
          </a:xfrm>
          <a:prstGeom prst="rect">
            <a:avLst/>
          </a:prstGeom>
        </p:spPr>
      </p:pic>
      <p:sp>
        <p:nvSpPr>
          <p:cNvPr id="3" name="Прямоугольник 2"/>
          <p:cNvSpPr/>
          <p:nvPr/>
        </p:nvSpPr>
        <p:spPr>
          <a:xfrm>
            <a:off x="4211960" y="684882"/>
            <a:ext cx="4752528" cy="5355312"/>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"Наверно, нет такого человека на земле, который бы не пережил в жизни духовной революции. И чаще всего она происходит в пору отрочества. Как бы вновь я здесь встретился со своим детством и в то же время хотел, чтоб каждый читатель, независимо от возраста, встретился со своим", - такими словами автор завершает свое предисловие к </a:t>
            </a:r>
            <a:r>
              <a:rPr lang="ru-RU" dirty="0" smtClean="0">
                <a:latin typeface="Times New Roman" panose="02020603050405020304" pitchFamily="18" charset="0"/>
                <a:cs typeface="Times New Roman" panose="02020603050405020304" pitchFamily="18" charset="0"/>
              </a:rPr>
              <a:t>книге.</a:t>
            </a:r>
          </a:p>
          <a:p>
            <a:pPr algn="ctr"/>
            <a:r>
              <a:rPr lang="ru-RU" dirty="0">
                <a:latin typeface="Times New Roman" panose="02020603050405020304" pitchFamily="18" charset="0"/>
                <a:cs typeface="Times New Roman" panose="02020603050405020304" pitchFamily="18" charset="0"/>
              </a:rPr>
              <a:t>В повести «Весенние перевертыши» сквозной темой проходит образ учителя – математика Василия Васильевича Васильева, которого ученики прозвали Вася – в – кубе. </a:t>
            </a:r>
          </a:p>
          <a:p>
            <a:pPr algn="ctr"/>
            <a:r>
              <a:rPr lang="ru-RU" dirty="0">
                <a:latin typeface="Times New Roman" panose="02020603050405020304" pitchFamily="18" charset="0"/>
                <a:cs typeface="Times New Roman" panose="02020603050405020304" pitchFamily="18" charset="0"/>
              </a:rPr>
              <a:t>Он уже стар, который год грозится уйти на пенсию, но не уходит. </a:t>
            </a:r>
          </a:p>
          <a:p>
            <a:pPr algn="ctr"/>
            <a:r>
              <a:rPr lang="ru-RU" dirty="0">
                <a:latin typeface="Times New Roman" panose="02020603050405020304" pitchFamily="18" charset="0"/>
                <a:cs typeface="Times New Roman" panose="02020603050405020304" pitchFamily="18" charset="0"/>
              </a:rPr>
              <a:t>Его внешний вид и грозный голос наводят ужас на новичков, но ребята постарше знают, что это обманчивое впечатление. Он всегда готов прийти на </a:t>
            </a:r>
            <a:r>
              <a:rPr lang="ru-RU" dirty="0" smtClean="0">
                <a:latin typeface="Times New Roman" panose="02020603050405020304" pitchFamily="18" charset="0"/>
                <a:cs typeface="Times New Roman" panose="02020603050405020304" pitchFamily="18" charset="0"/>
              </a:rPr>
              <a:t>помощь</a:t>
            </a:r>
          </a:p>
        </p:txBody>
      </p:sp>
    </p:spTree>
    <p:extLst>
      <p:ext uri="{BB962C8B-B14F-4D97-AF65-F5344CB8AC3E}">
        <p14:creationId xmlns:p14="http://schemas.microsoft.com/office/powerpoint/2010/main" val="2121146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15782" t="4495" r="14356" b="3783"/>
          <a:stretch/>
        </p:blipFill>
        <p:spPr>
          <a:xfrm>
            <a:off x="251520" y="908720"/>
            <a:ext cx="3888432" cy="5105221"/>
          </a:xfrm>
          <a:prstGeom prst="rect">
            <a:avLst/>
          </a:prstGeom>
        </p:spPr>
      </p:pic>
      <p:sp>
        <p:nvSpPr>
          <p:cNvPr id="3" name="Прямоугольник 2"/>
          <p:cNvSpPr/>
          <p:nvPr/>
        </p:nvSpPr>
        <p:spPr>
          <a:xfrm>
            <a:off x="4321500" y="908720"/>
            <a:ext cx="4572000" cy="5047536"/>
          </a:xfrm>
          <a:prstGeom prst="rect">
            <a:avLst/>
          </a:prstGeom>
        </p:spPr>
        <p:txBody>
          <a:bodyPr>
            <a:spAutoFit/>
          </a:bodyPr>
          <a:lstStyle/>
          <a:p>
            <a:pPr algn="ctr"/>
            <a:r>
              <a:rPr lang="ru-RU" sz="1400" dirty="0">
                <a:latin typeface="Times New Roman" panose="02020603050405020304" pitchFamily="18" charset="0"/>
                <a:cs typeface="Times New Roman" panose="02020603050405020304" pitchFamily="18" charset="0"/>
              </a:rPr>
              <a:t>Павел Георгиевич Сафонов – известный конструктор на заводе в Москве. </a:t>
            </a:r>
            <a:r>
              <a:rPr lang="ru-RU" sz="1400" dirty="0" smtClean="0">
                <a:latin typeface="Times New Roman" panose="02020603050405020304" pitchFamily="18" charset="0"/>
                <a:cs typeface="Times New Roman" panose="02020603050405020304" pitchFamily="18" charset="0"/>
              </a:rPr>
              <a:t>После </a:t>
            </a:r>
            <a:r>
              <a:rPr lang="ru-RU" sz="1400" dirty="0">
                <a:latin typeface="Times New Roman" panose="02020603050405020304" pitchFamily="18" charset="0"/>
                <a:cs typeface="Times New Roman" panose="02020603050405020304" pitchFamily="18" charset="0"/>
              </a:rPr>
              <a:t>отдыха в крымском санатории он торопится </a:t>
            </a:r>
            <a:r>
              <a:rPr lang="ru-RU" sz="1400" dirty="0" smtClean="0">
                <a:latin typeface="Times New Roman" panose="02020603050405020304" pitchFamily="18" charset="0"/>
                <a:cs typeface="Times New Roman" panose="02020603050405020304" pitchFamily="18" charset="0"/>
              </a:rPr>
              <a:t>домой, но </a:t>
            </a:r>
            <a:r>
              <a:rPr lang="ru-RU" sz="1400" dirty="0">
                <a:latin typeface="Times New Roman" panose="02020603050405020304" pitchFamily="18" charset="0"/>
                <a:cs typeface="Times New Roman" panose="02020603050405020304" pitchFamily="18" charset="0"/>
              </a:rPr>
              <a:t>сходит с экспресса на маленькой станции, не доехав. В этом степном городке прошли его довоенные детство и юность. Он думал, все забыл. Но нет, в памяти и лучший друг Витька Снегирев, и Вера – первая любовь</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Но город как </a:t>
            </a:r>
            <a:r>
              <a:rPr lang="ru-RU" sz="1400" dirty="0" smtClean="0">
                <a:latin typeface="Times New Roman" panose="02020603050405020304" pitchFamily="18" charset="0"/>
                <a:cs typeface="Times New Roman" panose="02020603050405020304" pitchFamily="18" charset="0"/>
              </a:rPr>
              <a:t>чужой.</a:t>
            </a:r>
          </a:p>
          <a:p>
            <a:pPr algn="ctr"/>
            <a:r>
              <a:rPr lang="ru-RU" sz="1400" dirty="0" smtClean="0">
                <a:latin typeface="Times New Roman" panose="02020603050405020304" pitchFamily="18" charset="0"/>
                <a:cs typeface="Times New Roman" panose="02020603050405020304" pitchFamily="18" charset="0"/>
              </a:rPr>
              <a:t>На </a:t>
            </a:r>
            <a:r>
              <a:rPr lang="ru-RU" sz="1400" dirty="0">
                <a:latin typeface="Times New Roman" panose="02020603050405020304" pitchFamily="18" charset="0"/>
                <a:cs typeface="Times New Roman" panose="02020603050405020304" pitchFamily="18" charset="0"/>
              </a:rPr>
              <a:t>пути – родная школа. Такая, как в детстве! А рядом – домик учительницы математики Марии Петровны. Она вела их класс. </a:t>
            </a:r>
            <a:r>
              <a:rPr lang="ru-RU" sz="1400" dirty="0" smtClean="0">
                <a:latin typeface="Times New Roman" panose="02020603050405020304" pitchFamily="18" charset="0"/>
                <a:cs typeface="Times New Roman" panose="02020603050405020304" pitchFamily="18" charset="0"/>
              </a:rPr>
              <a:t>Оказывается</a:t>
            </a:r>
            <a:r>
              <a:rPr lang="ru-RU" sz="1400" dirty="0">
                <a:latin typeface="Times New Roman" panose="02020603050405020304" pitchFamily="18" charset="0"/>
                <a:cs typeface="Times New Roman" panose="02020603050405020304" pitchFamily="18" charset="0"/>
              </a:rPr>
              <a:t>, Мария Петровна следит за жизнью каждого из ребят. Шехтер стал журналистом. Самойлов – артист. И никто никогда к ней не заезжал. И Снегирев не зашел, когда был в отпуске. К ней ходит только Коля Сибирцев, шахтер. «У него неудачно сложилась жизнь». Сафонов Колю и не помнит. Ему стыдно. Он видит у нее свою книгу и вписывает теплые пожелания от автора. И вспоминает, как не ответил на ее поздравительную телеграмму. Прощаясь, она спрашивает Пашу: «Хоть капелька моей доли есть в твоей работе?» Он уверяет, что всем обязан ей. В поезде Сафонов злится на себя и на ребят из класса. Хочет писать учительнице письмо, извиниться. Но адреса не знает. Тогда он посылает ей телеграмму прямо в школу: «Простите нас».</a:t>
            </a:r>
          </a:p>
        </p:txBody>
      </p:sp>
    </p:spTree>
    <p:extLst>
      <p:ext uri="{BB962C8B-B14F-4D97-AF65-F5344CB8AC3E}">
        <p14:creationId xmlns:p14="http://schemas.microsoft.com/office/powerpoint/2010/main" val="2395212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548680"/>
            <a:ext cx="3789349" cy="5616624"/>
          </a:xfrm>
          <a:prstGeom prst="rect">
            <a:avLst/>
          </a:prstGeom>
        </p:spPr>
      </p:pic>
      <p:sp>
        <p:nvSpPr>
          <p:cNvPr id="3" name="Прямоугольник 2"/>
          <p:cNvSpPr/>
          <p:nvPr/>
        </p:nvSpPr>
        <p:spPr>
          <a:xfrm>
            <a:off x="4427984" y="1124744"/>
            <a:ext cx="4223679" cy="4401205"/>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Как же иногда бывает тяжело учиться в школе</a:t>
            </a:r>
            <a:r>
              <a:rPr lang="ru-RU" sz="2000" dirty="0" smtClean="0">
                <a:latin typeface="Times New Roman" panose="02020603050405020304" pitchFamily="18" charset="0"/>
                <a:cs typeface="Times New Roman" panose="02020603050405020304" pitchFamily="18" charset="0"/>
              </a:rPr>
              <a:t>. Не </a:t>
            </a:r>
            <a:r>
              <a:rPr lang="ru-RU" sz="2000" dirty="0">
                <a:latin typeface="Times New Roman" panose="02020603050405020304" pitchFamily="18" charset="0"/>
                <a:cs typeface="Times New Roman" panose="02020603050405020304" pitchFamily="18" charset="0"/>
              </a:rPr>
              <a:t>потому что знания даются с трудом, а потому что учителя постоянно требуют: ты должен ответить урок, ты должен думать так, ты должен думать по другому… Ох, как же устал Андрей от этого</a:t>
            </a:r>
            <a:r>
              <a:rPr lang="ru-RU" sz="2000" dirty="0" smtClean="0">
                <a:latin typeface="Times New Roman" panose="02020603050405020304" pitchFamily="18" charset="0"/>
                <a:cs typeface="Times New Roman" panose="02020603050405020304" pitchFamily="18" charset="0"/>
              </a:rPr>
              <a:t>. Вот </a:t>
            </a:r>
            <a:r>
              <a:rPr lang="ru-RU" sz="2000" dirty="0">
                <a:latin typeface="Times New Roman" panose="02020603050405020304" pitchFamily="18" charset="0"/>
                <a:cs typeface="Times New Roman" panose="02020603050405020304" pitchFamily="18" charset="0"/>
              </a:rPr>
              <a:t>если бы он был учителем, все бы, конечно, сделал иначе</a:t>
            </a:r>
            <a:r>
              <a:rPr lang="ru-RU" sz="2000" dirty="0" smtClean="0">
                <a:latin typeface="Times New Roman" panose="02020603050405020304" pitchFamily="18" charset="0"/>
                <a:cs typeface="Times New Roman" panose="02020603050405020304" pitchFamily="18" charset="0"/>
              </a:rPr>
              <a:t>. В </a:t>
            </a:r>
            <a:r>
              <a:rPr lang="ru-RU" sz="2000" dirty="0">
                <a:latin typeface="Times New Roman" panose="02020603050405020304" pitchFamily="18" charset="0"/>
                <a:cs typeface="Times New Roman" panose="02020603050405020304" pitchFamily="18" charset="0"/>
              </a:rPr>
              <a:t>этой книге вы прочитаете две повести Натальи Соломко - "Если бы я был учителем" и "Белая лошадь- горе не мое"- о любви, смысле жизни и </a:t>
            </a:r>
            <a:r>
              <a:rPr lang="ru-RU" sz="2000" dirty="0" smtClean="0">
                <a:latin typeface="Times New Roman" panose="02020603050405020304" pitchFamily="18" charset="0"/>
                <a:cs typeface="Times New Roman" panose="02020603050405020304" pitchFamily="18" charset="0"/>
              </a:rPr>
              <a:t>чести.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2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6264" t="2464" r="2836" b="2407"/>
          <a:stretch/>
        </p:blipFill>
        <p:spPr>
          <a:xfrm>
            <a:off x="251520" y="725387"/>
            <a:ext cx="3884208" cy="5192057"/>
          </a:xfrm>
          <a:prstGeom prst="rect">
            <a:avLst/>
          </a:prstGeom>
        </p:spPr>
      </p:pic>
      <p:sp>
        <p:nvSpPr>
          <p:cNvPr id="3" name="Прямоугольник 2"/>
          <p:cNvSpPr/>
          <p:nvPr/>
        </p:nvSpPr>
        <p:spPr>
          <a:xfrm>
            <a:off x="4514141" y="980728"/>
            <a:ext cx="3528392" cy="4401205"/>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Небольшой рассказ о молодой учительнице и «неуспевающем» ученике. Как оказалось, этот вечно опаздывающий и отстающий в учебе мальчишка умеет видеть и знает много такого, о чем и не догадываются окружающие. И мы верим, читая рассказ, что для учительницы только начинается путь к настоящему мастерству, к пониманию каждого ребенка.</a:t>
            </a:r>
          </a:p>
        </p:txBody>
      </p:sp>
    </p:spTree>
    <p:extLst>
      <p:ext uri="{BB962C8B-B14F-4D97-AF65-F5344CB8AC3E}">
        <p14:creationId xmlns:p14="http://schemas.microsoft.com/office/powerpoint/2010/main" val="2852191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52" y="624839"/>
            <a:ext cx="3950108" cy="5645764"/>
          </a:xfrm>
          <a:prstGeom prst="rect">
            <a:avLst/>
          </a:prstGeom>
        </p:spPr>
      </p:pic>
      <p:sp>
        <p:nvSpPr>
          <p:cNvPr id="3" name="Прямоугольник 2"/>
          <p:cNvSpPr/>
          <p:nvPr/>
        </p:nvSpPr>
        <p:spPr>
          <a:xfrm>
            <a:off x="4532428" y="643801"/>
            <a:ext cx="4176464" cy="5509200"/>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В школе учились все. Ну, если не учились, то хотя бы ходили в нее. Посещали. Просиживали. Поэтому эта книга окажется интересной всем. Тем, у кого школа осталась позади, будет приятно пощекотать нервы, вспомнить, так сказать, детство. Тем, кто учится в младших классах, эта книжка станет интересна чуть позже. А пока им будет просто интересно ее полистать, задуматься о прекрасном. Представить будущую взрослую жизнь. Но в основном она рассчитана на тех, кто учится в средних классах. На мальчишек и девчонок самого безбашенного возраста. Да и ученикам выпускных классов прочитать ее не помешает. У них школа уже почти позади — но страницы, посвященные выбору будущей профессии, их непременно заинтересуют. Ну и, конечно же, никого не оставит равнодушным глава про выпускной... Ну вот, вроде бы и все. Хотя нет. Ведь есть еще родители. Им данная книга тоже будет </a:t>
            </a:r>
            <a:r>
              <a:rPr lang="ru-RU" sz="1600" dirty="0" smtClean="0">
                <a:latin typeface="Times New Roman" panose="02020603050405020304" pitchFamily="18" charset="0"/>
                <a:cs typeface="Times New Roman" panose="02020603050405020304" pitchFamily="18" charset="0"/>
              </a:rPr>
              <a:t>полезна!</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271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6748" t="4894" r="5773" b="8085"/>
          <a:stretch/>
        </p:blipFill>
        <p:spPr>
          <a:xfrm>
            <a:off x="249164" y="692696"/>
            <a:ext cx="3615721" cy="5472608"/>
          </a:xfrm>
          <a:prstGeom prst="rect">
            <a:avLst/>
          </a:prstGeom>
        </p:spPr>
      </p:pic>
      <p:sp>
        <p:nvSpPr>
          <p:cNvPr id="3" name="Прямоугольник 2"/>
          <p:cNvSpPr/>
          <p:nvPr/>
        </p:nvSpPr>
        <p:spPr>
          <a:xfrm>
            <a:off x="4283968" y="474345"/>
            <a:ext cx="4644008" cy="590931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В начале XX века Лидия Алексеевна Чарская была самой популярной детской писательницей, властительницей дум и сердец целого поколения девочек-гимназисток</a:t>
            </a:r>
            <a:r>
              <a:rPr lang="ru-RU" dirty="0" smtClean="0">
                <a:latin typeface="Times New Roman" panose="02020603050405020304" pitchFamily="18" charset="0"/>
                <a:cs typeface="Times New Roman" panose="02020603050405020304" pitchFamily="18" charset="0"/>
              </a:rPr>
              <a:t>. После </a:t>
            </a:r>
            <a:r>
              <a:rPr lang="ru-RU" dirty="0">
                <a:latin typeface="Times New Roman" panose="02020603050405020304" pitchFamily="18" charset="0"/>
                <a:cs typeface="Times New Roman" panose="02020603050405020304" pitchFamily="18" charset="0"/>
              </a:rPr>
              <a:t>революции Чарскую перестали печатать, её книги были изъяты из библиотек и уничтожены. В наше время произведения писательницы снова обретают популярность и становятся настольными книгами современных подростков</a:t>
            </a:r>
            <a:r>
              <a:rPr lang="ru-RU" dirty="0" smtClean="0">
                <a:latin typeface="Times New Roman" panose="02020603050405020304" pitchFamily="18" charset="0"/>
                <a:cs typeface="Times New Roman" panose="02020603050405020304" pitchFamily="18" charset="0"/>
              </a:rPr>
              <a:t>. Повесть </a:t>
            </a:r>
            <a:r>
              <a:rPr lang="ru-RU" dirty="0">
                <a:latin typeface="Times New Roman" panose="02020603050405020304" pitchFamily="18" charset="0"/>
                <a:cs typeface="Times New Roman" panose="02020603050405020304" pitchFamily="18" charset="0"/>
              </a:rPr>
              <a:t>"Соперницы" (другое название "Записки институтки") - о жизни воспитанниц Павловского института благородных девиц, выпускницей которого была и сама писательница. Душевная, романтичная история о Княжне Джавахе и Люде Влассовской, судьбе которых Чарская посвятила целую серию книг, учит благородству и самоотверженности, взаимопомощи и дружбе, состраданию, доброте и любви.</a:t>
            </a:r>
          </a:p>
        </p:txBody>
      </p:sp>
    </p:spTree>
    <p:extLst>
      <p:ext uri="{BB962C8B-B14F-4D97-AF65-F5344CB8AC3E}">
        <p14:creationId xmlns:p14="http://schemas.microsoft.com/office/powerpoint/2010/main" val="3467536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58" y="648162"/>
            <a:ext cx="3647453" cy="5472608"/>
          </a:xfrm>
          <a:prstGeom prst="rect">
            <a:avLst/>
          </a:prstGeom>
        </p:spPr>
      </p:pic>
      <p:sp>
        <p:nvSpPr>
          <p:cNvPr id="3" name="Прямоугольник 2"/>
          <p:cNvSpPr/>
          <p:nvPr/>
        </p:nvSpPr>
        <p:spPr>
          <a:xfrm>
            <a:off x="4644008" y="1700808"/>
            <a:ext cx="3744416" cy="3170099"/>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Книга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Лидии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Чарской рассказывает о девушке по имени Ия, которая после окончания института вынуждена работать, чтобы содержать старушку-мать и младшую сестру. Ия становится классной дамой в пансионе, и ей предстоит завоевать сердца непослушных </a:t>
            </a:r>
            <a:r>
              <a:rPr lang="ru-RU" sz="2000" dirty="0" smtClean="0">
                <a:latin typeface="Times New Roman" panose="02020603050405020304" pitchFamily="18" charset="0"/>
                <a:cs typeface="Times New Roman" panose="02020603050405020304" pitchFamily="18" charset="0"/>
              </a:rPr>
              <a:t>воспитанниц.</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970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20743" r="20148"/>
          <a:stretch/>
        </p:blipFill>
        <p:spPr>
          <a:xfrm>
            <a:off x="251520" y="548680"/>
            <a:ext cx="3443266" cy="5825289"/>
          </a:xfrm>
          <a:prstGeom prst="rect">
            <a:avLst/>
          </a:prstGeom>
        </p:spPr>
      </p:pic>
      <p:sp>
        <p:nvSpPr>
          <p:cNvPr id="3" name="Прямоугольник 2"/>
          <p:cNvSpPr/>
          <p:nvPr/>
        </p:nvSpPr>
        <p:spPr>
          <a:xfrm>
            <a:off x="3851920" y="692696"/>
            <a:ext cx="4968552" cy="590931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Сергей Васильевич Никитин служит учителем словесности в гимназии «в одном из лучших губернских городов», </a:t>
            </a:r>
            <a:endParaRPr lang="ru-RU" dirty="0" smtClean="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Он повседневный гость у богатых Шелестовых, где две дочери на выданье – </a:t>
            </a:r>
            <a:r>
              <a:rPr lang="ru-RU" dirty="0" smtClean="0">
                <a:latin typeface="Times New Roman" panose="02020603050405020304" pitchFamily="18" charset="0"/>
                <a:cs typeface="Times New Roman" panose="02020603050405020304" pitchFamily="18" charset="0"/>
              </a:rPr>
              <a:t>Варвара и </a:t>
            </a:r>
            <a:r>
              <a:rPr lang="ru-RU" dirty="0">
                <a:latin typeface="Times New Roman" panose="02020603050405020304" pitchFamily="18" charset="0"/>
                <a:cs typeface="Times New Roman" panose="02020603050405020304" pitchFamily="18" charset="0"/>
              </a:rPr>
              <a:t>Маша. Никитин влюблён в младшую дочь, </a:t>
            </a:r>
            <a:r>
              <a:rPr lang="ru-RU" dirty="0" smtClean="0">
                <a:latin typeface="Times New Roman" panose="02020603050405020304" pitchFamily="18" charset="0"/>
                <a:cs typeface="Times New Roman" panose="02020603050405020304" pitchFamily="18" charset="0"/>
              </a:rPr>
              <a:t>Манюсю</a:t>
            </a:r>
            <a:r>
              <a:rPr lang="ru-RU" dirty="0">
                <a:latin typeface="Times New Roman" panose="02020603050405020304" pitchFamily="18" charset="0"/>
                <a:cs typeface="Times New Roman" panose="02020603050405020304" pitchFamily="18" charset="0"/>
              </a:rPr>
              <a:t>. Молодой человек настолько очарован Машей, что все мысли у него только об одном, скорее объясниться с предметом своей любви, что и происходит. И кажется, что счастью молодых не будет предела. Взаимная любовь, согласие отца </a:t>
            </a:r>
            <a:r>
              <a:rPr lang="ru-RU" dirty="0" smtClean="0">
                <a:latin typeface="Times New Roman" panose="02020603050405020304" pitchFamily="18" charset="0"/>
                <a:cs typeface="Times New Roman" panose="02020603050405020304" pitchFamily="18" charset="0"/>
              </a:rPr>
              <a:t> Шелестова</a:t>
            </a:r>
            <a:r>
              <a:rPr lang="ru-RU" dirty="0">
                <a:latin typeface="Times New Roman" panose="02020603050405020304" pitchFamily="18" charset="0"/>
                <a:cs typeface="Times New Roman" panose="02020603050405020304" pitchFamily="18" charset="0"/>
              </a:rPr>
              <a:t>, и вот уже венчание в церкви. Необыкновенно радостные события слились для Никитина в большое счастье. И он его испытывает всей душой, наполненной только прекрасными переживаниями.</a:t>
            </a:r>
            <a:endParaRPr lang="ru-RU" dirty="0" smtClean="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Но по прошествии некоторого времени он меняет своё </a:t>
            </a:r>
            <a:r>
              <a:rPr lang="ru-RU" dirty="0" smtClean="0">
                <a:latin typeface="Times New Roman" panose="02020603050405020304" pitchFamily="18" charset="0"/>
                <a:cs typeface="Times New Roman" panose="02020603050405020304" pitchFamily="18" charset="0"/>
              </a:rPr>
              <a:t>мнение…</a:t>
            </a: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47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052736"/>
            <a:ext cx="4423982" cy="4848200"/>
          </a:xfrm>
          <a:prstGeom prst="rect">
            <a:avLst/>
          </a:prstGeom>
        </p:spPr>
      </p:pic>
      <p:sp>
        <p:nvSpPr>
          <p:cNvPr id="3" name="Прямоугольник 2"/>
          <p:cNvSpPr/>
          <p:nvPr/>
        </p:nvSpPr>
        <p:spPr>
          <a:xfrm>
            <a:off x="5142608" y="506792"/>
            <a:ext cx="3635896" cy="5940088"/>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Еще одна веселая, хотя вместе с тем и немного назидательная, книга для младших школьников. Автору знаменитого «Незнайки» удалось очень просто и понятно рассказать о многих ребячьих проблемах. О том, как важна настоящая дружба и взаимовыручка, о том, как организовать свое время и поверить в свои силы, как стать ответственнее и взрослее. И даже о том, как решить трудную задачку! Ну, а учительница - всегда рядом, готовая поддержать и направить своих четвероклассников.</a:t>
            </a:r>
          </a:p>
        </p:txBody>
      </p:sp>
    </p:spTree>
    <p:extLst>
      <p:ext uri="{BB962C8B-B14F-4D97-AF65-F5344CB8AC3E}">
        <p14:creationId xmlns:p14="http://schemas.microsoft.com/office/powerpoint/2010/main" val="2835586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18317" r="18449"/>
          <a:stretch/>
        </p:blipFill>
        <p:spPr>
          <a:xfrm>
            <a:off x="269915" y="596010"/>
            <a:ext cx="3597168" cy="5688632"/>
          </a:xfrm>
          <a:prstGeom prst="rect">
            <a:avLst/>
          </a:prstGeom>
        </p:spPr>
      </p:pic>
      <p:sp>
        <p:nvSpPr>
          <p:cNvPr id="2" name="Прямоугольник 1"/>
          <p:cNvSpPr/>
          <p:nvPr/>
        </p:nvSpPr>
        <p:spPr>
          <a:xfrm>
            <a:off x="4499992" y="1239723"/>
            <a:ext cx="3635896" cy="4401205"/>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"Чучело" - это повесть об очень доброй, милосердной девочке Лене Бессольцевой. И о том, как ее доброта и милосердие никому не нужны. Застенчивая и нерешительная, она пытается подружиться со своими новыми одноклассниками, которые в ответ издеваются над ней и даже объявляют бойкот. Эта повесть заставляет задуматься над тем, как порой мы бываем жестоки по отношению друг к другу </a:t>
            </a:r>
          </a:p>
        </p:txBody>
      </p:sp>
    </p:spTree>
    <p:extLst>
      <p:ext uri="{BB962C8B-B14F-4D97-AF65-F5344CB8AC3E}">
        <p14:creationId xmlns:p14="http://schemas.microsoft.com/office/powerpoint/2010/main" val="205532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23976" r="23213"/>
          <a:stretch/>
        </p:blipFill>
        <p:spPr>
          <a:xfrm>
            <a:off x="323528" y="548680"/>
            <a:ext cx="3702926" cy="5736127"/>
          </a:xfrm>
          <a:prstGeom prst="rect">
            <a:avLst/>
          </a:prstGeom>
        </p:spPr>
      </p:pic>
      <p:sp>
        <p:nvSpPr>
          <p:cNvPr id="3" name="Прямоугольник 2"/>
          <p:cNvSpPr/>
          <p:nvPr/>
        </p:nvSpPr>
        <p:spPr>
          <a:xfrm>
            <a:off x="4716016" y="600587"/>
            <a:ext cx="3528392" cy="5632311"/>
          </a:xfrm>
          <a:prstGeom prst="rect">
            <a:avLst/>
          </a:prstGeom>
        </p:spPr>
        <p:txBody>
          <a:bodyPr wrap="square">
            <a:spAutoFit/>
          </a:bodyPr>
          <a:lstStyle/>
          <a:p>
            <a:pPr algn="ctr"/>
            <a:endParaRPr lang="ru-RU" sz="2000" dirty="0">
              <a:latin typeface="Times New Roman" panose="02020603050405020304" pitchFamily="18" charset="0"/>
              <a:cs typeface="Times New Roman" panose="02020603050405020304" pitchFamily="18" charset="0"/>
            </a:endParaRPr>
          </a:p>
          <a:p>
            <a:pPr algn="ctr"/>
            <a:r>
              <a:rPr lang="ru-RU" sz="2000" dirty="0">
                <a:latin typeface="Times New Roman" panose="02020603050405020304" pitchFamily="18" charset="0"/>
                <a:cs typeface="Times New Roman" panose="02020603050405020304" pitchFamily="18" charset="0"/>
              </a:rPr>
              <a:t>Таня живет в небольшом городке и мечтает о несбыточном - о неизведанных странах и австралийской дикой собаке динго. Но вместо дальних странствий судьба приготовила ей встречу с отцом, который оставил их с матерью много лет назад, и с его приемным сыном. Жгучая ревность, внезапно затопившая юное сердце девочки, неожиданно для нее самой перерастает в первую любовь - порывистую, горькую и </a:t>
            </a:r>
            <a:r>
              <a:rPr lang="ru-RU" sz="2000" dirty="0" smtClean="0">
                <a:latin typeface="Times New Roman" panose="02020603050405020304" pitchFamily="18" charset="0"/>
                <a:cs typeface="Times New Roman" panose="02020603050405020304" pitchFamily="18" charset="0"/>
              </a:rPr>
              <a:t>щемящую…</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12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64" y="548680"/>
            <a:ext cx="3600400" cy="5519395"/>
          </a:xfrm>
          <a:prstGeom prst="rect">
            <a:avLst/>
          </a:prstGeom>
        </p:spPr>
      </p:pic>
      <p:sp>
        <p:nvSpPr>
          <p:cNvPr id="3" name="Прямоугольник 2"/>
          <p:cNvSpPr/>
          <p:nvPr/>
        </p:nvSpPr>
        <p:spPr>
          <a:xfrm>
            <a:off x="4406100" y="548680"/>
            <a:ext cx="4342364" cy="5632311"/>
          </a:xfrm>
          <a:prstGeom prst="rect">
            <a:avLst/>
          </a:prstGeom>
        </p:spPr>
        <p:txBody>
          <a:bodyPr wrap="square">
            <a:spAutoFit/>
          </a:bodyPr>
          <a:lstStyle/>
          <a:p>
            <a:pPr algn="ctr"/>
            <a:r>
              <a:rPr lang="ru-RU" sz="2000" dirty="0" smtClean="0">
                <a:latin typeface="Times New Roman" panose="02020603050405020304" pitchFamily="18" charset="0"/>
                <a:cs typeface="Times New Roman" panose="02020603050405020304" pitchFamily="18" charset="0"/>
              </a:rPr>
              <a:t>«Надо </a:t>
            </a:r>
            <a:r>
              <a:rPr lang="ru-RU" sz="2000" dirty="0">
                <a:latin typeface="Times New Roman" panose="02020603050405020304" pitchFamily="18" charset="0"/>
                <a:cs typeface="Times New Roman" panose="02020603050405020304" pitchFamily="18" charset="0"/>
              </a:rPr>
              <a:t>было выйти замуж в семнадцать лет, за того мальчика, который катал меня на велосипеде. Он катал и тихонько целовал меня в затылок, думая, что я не чувствую, не замечаю. А я все знала. И мне хотелось умереть на велосипеде — такое это было </a:t>
            </a:r>
            <a:r>
              <a:rPr lang="ru-RU" sz="2000" dirty="0" smtClean="0">
                <a:latin typeface="Times New Roman" panose="02020603050405020304" pitchFamily="18" charset="0"/>
                <a:cs typeface="Times New Roman" panose="02020603050405020304" pitchFamily="18" charset="0"/>
              </a:rPr>
              <a:t>счастье». </a:t>
            </a:r>
          </a:p>
          <a:p>
            <a:pPr algn="ctr"/>
            <a:r>
              <a:rPr lang="ru-RU" sz="2000" dirty="0" smtClean="0">
                <a:latin typeface="Times New Roman" panose="02020603050405020304" pitchFamily="18" charset="0"/>
                <a:cs typeface="Times New Roman" panose="02020603050405020304" pitchFamily="18" charset="0"/>
              </a:rPr>
              <a:t>История </a:t>
            </a:r>
            <a:r>
              <a:rPr lang="ru-RU" sz="2000" dirty="0">
                <a:latin typeface="Times New Roman" panose="02020603050405020304" pitchFamily="18" charset="0"/>
                <a:cs typeface="Times New Roman" panose="02020603050405020304" pitchFamily="18" charset="0"/>
              </a:rPr>
              <a:t>любви - первой и не только. История ненависти до которой один шаг. История печали, пронесенной сквозь годы и годы жизни. История, в которой прошлое не дает настоящему просто быть, мешает ему идти своим чередом. История, которая только началась и оборвалась в один миг, ведь когда любишь время не властно над влюбленными </a:t>
            </a:r>
          </a:p>
        </p:txBody>
      </p:sp>
    </p:spTree>
    <p:extLst>
      <p:ext uri="{BB962C8B-B14F-4D97-AF65-F5344CB8AC3E}">
        <p14:creationId xmlns:p14="http://schemas.microsoft.com/office/powerpoint/2010/main" val="114573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11494"/>
            <a:ext cx="3456384" cy="5495650"/>
          </a:xfrm>
          <a:prstGeom prst="rect">
            <a:avLst/>
          </a:prstGeom>
        </p:spPr>
      </p:pic>
      <p:sp>
        <p:nvSpPr>
          <p:cNvPr id="3" name="Прямоугольник 2"/>
          <p:cNvSpPr/>
          <p:nvPr/>
        </p:nvSpPr>
        <p:spPr>
          <a:xfrm>
            <a:off x="4205484" y="611494"/>
            <a:ext cx="4572000" cy="5478423"/>
          </a:xfrm>
          <a:prstGeom prst="rect">
            <a:avLst/>
          </a:prstGeom>
        </p:spPr>
        <p:txBody>
          <a:bodyPr>
            <a:spAutoFit/>
          </a:bodyPr>
          <a:lstStyle/>
          <a:p>
            <a:pPr algn="ctr"/>
            <a:r>
              <a:rPr lang="ru-RU" sz="1400" dirty="0">
                <a:latin typeface="Times New Roman" panose="02020603050405020304" pitchFamily="18" charset="0"/>
                <a:cs typeface="Times New Roman" panose="02020603050405020304" pitchFamily="18" charset="0"/>
              </a:rPr>
              <a:t>Что может быть прекраснее хорошего учителя? Что может быть страшнее, чем плохой учитель, случайно оказавшийся на этом месте? Нет успеха важнее, чем учительский. И нет победы незаметнее, чем </a:t>
            </a:r>
            <a:r>
              <a:rPr lang="ru-RU" sz="1400" dirty="0" smtClean="0">
                <a:latin typeface="Times New Roman" panose="02020603050405020304" pitchFamily="18" charset="0"/>
                <a:cs typeface="Times New Roman" panose="02020603050405020304" pitchFamily="18" charset="0"/>
              </a:rPr>
              <a:t>его.</a:t>
            </a:r>
          </a:p>
          <a:p>
            <a:pPr algn="ct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Если бы каждый из нас хоть на час, хоть на минуту взвалил на себя ношу, которую безропотно тянут они, то устояли б немногие</a:t>
            </a:r>
            <a:r>
              <a:rPr lang="ru-RU" sz="1400" dirty="0" smtClean="0">
                <a:latin typeface="Times New Roman" panose="02020603050405020304" pitchFamily="18" charset="0"/>
                <a:cs typeface="Times New Roman" panose="02020603050405020304" pitchFamily="18" charset="0"/>
              </a:rPr>
              <a:t>. Очень </a:t>
            </a:r>
            <a:r>
              <a:rPr lang="ru-RU" sz="1400" dirty="0">
                <a:latin typeface="Times New Roman" panose="02020603050405020304" pitchFamily="18" charset="0"/>
                <a:cs typeface="Times New Roman" panose="02020603050405020304" pitchFamily="18" charset="0"/>
              </a:rPr>
              <a:t>необычная книга, в которой примерно треть рассказывается о шестикласснике-новичке, «не таком, как все», и конфликте, с ним связанном. Остальные две трети – рассуждения автора о реформе советской школы</a:t>
            </a:r>
            <a:r>
              <a:rPr lang="ru-RU" sz="1400" dirty="0" smtClean="0">
                <a:latin typeface="Times New Roman" panose="02020603050405020304" pitchFamily="18" charset="0"/>
                <a:cs typeface="Times New Roman" panose="02020603050405020304" pitchFamily="18" charset="0"/>
              </a:rPr>
              <a:t>.</a:t>
            </a:r>
          </a:p>
          <a:p>
            <a:pPr algn="ctr"/>
            <a:r>
              <a:rPr lang="ru-RU" sz="1400" dirty="0">
                <a:latin typeface="Times New Roman" panose="02020603050405020304" pitchFamily="18" charset="0"/>
                <a:cs typeface="Times New Roman" panose="02020603050405020304" pitchFamily="18" charset="0"/>
              </a:rPr>
              <a:t>А еще в книге можно найти варианты ответов на извечные вопросы школы – за что у нас не любят учителей, почему неформальными лидерами классов становятся балбесы и двоечники, что такое свобода обучения, как добиваться дисциплины и как наказывать за проступки, что дается проигравшим, что такое «зловредный дух товарищества» и как он рождается, откуда в школах формализм, как найти таланты у детей (в том числе тех же балбесов и двоечников), и какой будет школа будущего (по сути дела, уже настоящего – ведь с издания книги прошло 22 </a:t>
            </a:r>
            <a:r>
              <a:rPr lang="ru-RU" sz="1400" dirty="0" smtClean="0">
                <a:latin typeface="Times New Roman" panose="02020603050405020304" pitchFamily="18" charset="0"/>
                <a:cs typeface="Times New Roman" panose="02020603050405020304" pitchFamily="18" charset="0"/>
              </a:rPr>
              <a:t>года). </a:t>
            </a:r>
          </a:p>
          <a:p>
            <a:pPr algn="ctr"/>
            <a:r>
              <a:rPr lang="ru-RU" sz="1400" dirty="0" smtClean="0">
                <a:latin typeface="Times New Roman" panose="02020603050405020304" pitchFamily="18" charset="0"/>
                <a:cs typeface="Times New Roman" panose="02020603050405020304" pitchFamily="18" charset="0"/>
              </a:rPr>
              <a:t>Кстати</a:t>
            </a:r>
            <a:r>
              <a:rPr lang="ru-RU" sz="1400" dirty="0">
                <a:latin typeface="Times New Roman" panose="02020603050405020304" pitchFamily="18" charset="0"/>
                <a:cs typeface="Times New Roman" panose="02020603050405020304" pitchFamily="18" charset="0"/>
              </a:rPr>
              <a:t>, некоторые пророчества автора уже сбылись. Например, про автоматизацию учебного процесса, про компьютеризацию.</a:t>
            </a:r>
          </a:p>
        </p:txBody>
      </p:sp>
    </p:spTree>
    <p:extLst>
      <p:ext uri="{BB962C8B-B14F-4D97-AF65-F5344CB8AC3E}">
        <p14:creationId xmlns:p14="http://schemas.microsoft.com/office/powerpoint/2010/main" val="3840579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62" y="542454"/>
            <a:ext cx="3633458" cy="5698471"/>
          </a:xfrm>
          <a:prstGeom prst="rect">
            <a:avLst/>
          </a:prstGeom>
        </p:spPr>
      </p:pic>
      <p:sp>
        <p:nvSpPr>
          <p:cNvPr id="3" name="Прямоугольник 2"/>
          <p:cNvSpPr/>
          <p:nvPr/>
        </p:nvSpPr>
        <p:spPr>
          <a:xfrm>
            <a:off x="4572000" y="1037198"/>
            <a:ext cx="3672408" cy="4708981"/>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Повесть о школе 30-х годов, о старшеклассниках, о любви, о молодой семье. В центре повести - учитель, мужественный, благородный человек, оказавший огромное влияние на своих учеников и жизнью своей подтвердивший высоту своих нравственных принципов. Прообразом его был учитель московской школы, ушедший в первые дни Великой Отечественной войны на фронт вместе со своими учениками. </a:t>
            </a:r>
          </a:p>
        </p:txBody>
      </p:sp>
    </p:spTree>
    <p:extLst>
      <p:ext uri="{BB962C8B-B14F-4D97-AF65-F5344CB8AC3E}">
        <p14:creationId xmlns:p14="http://schemas.microsoft.com/office/powerpoint/2010/main" val="24835753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715</TotalTime>
  <Words>3448</Words>
  <Application>Microsoft Office PowerPoint</Application>
  <PresentationFormat>Экран (4:3)</PresentationFormat>
  <Paragraphs>67</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Методист</dc:creator>
  <cp:lastModifiedBy>Методист</cp:lastModifiedBy>
  <cp:revision>33</cp:revision>
  <dcterms:created xsi:type="dcterms:W3CDTF">2023-04-14T06:57:44Z</dcterms:created>
  <dcterms:modified xsi:type="dcterms:W3CDTF">2023-06-14T08:33:35Z</dcterms:modified>
</cp:coreProperties>
</file>