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04" r:id="rId2"/>
    <p:sldId id="258" r:id="rId3"/>
    <p:sldId id="259" r:id="rId4"/>
    <p:sldId id="260" r:id="rId5"/>
    <p:sldId id="261" r:id="rId6"/>
    <p:sldId id="262" r:id="rId7"/>
    <p:sldId id="264" r:id="rId8"/>
    <p:sldId id="265" r:id="rId9"/>
    <p:sldId id="266" r:id="rId10"/>
    <p:sldId id="267" r:id="rId11"/>
    <p:sldId id="268" r:id="rId12"/>
    <p:sldId id="269"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6" r:id="rId38"/>
    <p:sldId id="297" r:id="rId39"/>
    <p:sldId id="298" r:id="rId40"/>
    <p:sldId id="299" r:id="rId41"/>
    <p:sldId id="300" r:id="rId42"/>
    <p:sldId id="301" r:id="rId43"/>
    <p:sldId id="302" r:id="rId44"/>
    <p:sldId id="303"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02"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715AE22-C801-4FC1-B384-9FEEEAB4DC9C}" type="datetimeFigureOut">
              <a:rPr lang="ru-RU" smtClean="0"/>
              <a:t>11.10.2023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9955946-5A56-4A30-9120-418B365835D3}" type="slidenum">
              <a:rPr lang="ru-RU" smtClean="0"/>
              <a:t>‹#›</a:t>
            </a:fld>
            <a:endParaRPr lang="ru-RU" dirty="0"/>
          </a:p>
        </p:txBody>
      </p:sp>
    </p:spTree>
    <p:extLst>
      <p:ext uri="{BB962C8B-B14F-4D97-AF65-F5344CB8AC3E}">
        <p14:creationId xmlns:p14="http://schemas.microsoft.com/office/powerpoint/2010/main" val="2283649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715AE22-C801-4FC1-B384-9FEEEAB4DC9C}" type="datetimeFigureOut">
              <a:rPr lang="ru-RU" smtClean="0"/>
              <a:t>11.10.2023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9955946-5A56-4A30-9120-418B365835D3}" type="slidenum">
              <a:rPr lang="ru-RU" smtClean="0"/>
              <a:t>‹#›</a:t>
            </a:fld>
            <a:endParaRPr lang="ru-RU" dirty="0"/>
          </a:p>
        </p:txBody>
      </p:sp>
    </p:spTree>
    <p:extLst>
      <p:ext uri="{BB962C8B-B14F-4D97-AF65-F5344CB8AC3E}">
        <p14:creationId xmlns:p14="http://schemas.microsoft.com/office/powerpoint/2010/main" val="199789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715AE22-C801-4FC1-B384-9FEEEAB4DC9C}" type="datetimeFigureOut">
              <a:rPr lang="ru-RU" smtClean="0"/>
              <a:t>11.10.2023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9955946-5A56-4A30-9120-418B365835D3}" type="slidenum">
              <a:rPr lang="ru-RU" smtClean="0"/>
              <a:t>‹#›</a:t>
            </a:fld>
            <a:endParaRPr lang="ru-RU" dirty="0"/>
          </a:p>
        </p:txBody>
      </p:sp>
    </p:spTree>
    <p:extLst>
      <p:ext uri="{BB962C8B-B14F-4D97-AF65-F5344CB8AC3E}">
        <p14:creationId xmlns:p14="http://schemas.microsoft.com/office/powerpoint/2010/main" val="254180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715AE22-C801-4FC1-B384-9FEEEAB4DC9C}" type="datetimeFigureOut">
              <a:rPr lang="ru-RU" smtClean="0"/>
              <a:t>11.10.2023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9955946-5A56-4A30-9120-418B365835D3}" type="slidenum">
              <a:rPr lang="ru-RU" smtClean="0"/>
              <a:t>‹#›</a:t>
            </a:fld>
            <a:endParaRPr lang="ru-RU" dirty="0"/>
          </a:p>
        </p:txBody>
      </p:sp>
    </p:spTree>
    <p:extLst>
      <p:ext uri="{BB962C8B-B14F-4D97-AF65-F5344CB8AC3E}">
        <p14:creationId xmlns:p14="http://schemas.microsoft.com/office/powerpoint/2010/main" val="2155088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715AE22-C801-4FC1-B384-9FEEEAB4DC9C}" type="datetimeFigureOut">
              <a:rPr lang="ru-RU" smtClean="0"/>
              <a:t>11.10.2023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9955946-5A56-4A30-9120-418B365835D3}" type="slidenum">
              <a:rPr lang="ru-RU" smtClean="0"/>
              <a:t>‹#›</a:t>
            </a:fld>
            <a:endParaRPr lang="ru-RU" dirty="0"/>
          </a:p>
        </p:txBody>
      </p:sp>
    </p:spTree>
    <p:extLst>
      <p:ext uri="{BB962C8B-B14F-4D97-AF65-F5344CB8AC3E}">
        <p14:creationId xmlns:p14="http://schemas.microsoft.com/office/powerpoint/2010/main" val="1611326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715AE22-C801-4FC1-B384-9FEEEAB4DC9C}" type="datetimeFigureOut">
              <a:rPr lang="ru-RU" smtClean="0"/>
              <a:t>11.10.2023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9955946-5A56-4A30-9120-418B365835D3}" type="slidenum">
              <a:rPr lang="ru-RU" smtClean="0"/>
              <a:t>‹#›</a:t>
            </a:fld>
            <a:endParaRPr lang="ru-RU" dirty="0"/>
          </a:p>
        </p:txBody>
      </p:sp>
    </p:spTree>
    <p:extLst>
      <p:ext uri="{BB962C8B-B14F-4D97-AF65-F5344CB8AC3E}">
        <p14:creationId xmlns:p14="http://schemas.microsoft.com/office/powerpoint/2010/main" val="344158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715AE22-C801-4FC1-B384-9FEEEAB4DC9C}" type="datetimeFigureOut">
              <a:rPr lang="ru-RU" smtClean="0"/>
              <a:t>11.10.2023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A9955946-5A56-4A30-9120-418B365835D3}" type="slidenum">
              <a:rPr lang="ru-RU" smtClean="0"/>
              <a:t>‹#›</a:t>
            </a:fld>
            <a:endParaRPr lang="ru-RU" dirty="0"/>
          </a:p>
        </p:txBody>
      </p:sp>
    </p:spTree>
    <p:extLst>
      <p:ext uri="{BB962C8B-B14F-4D97-AF65-F5344CB8AC3E}">
        <p14:creationId xmlns:p14="http://schemas.microsoft.com/office/powerpoint/2010/main" val="336996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715AE22-C801-4FC1-B384-9FEEEAB4DC9C}" type="datetimeFigureOut">
              <a:rPr lang="ru-RU" smtClean="0"/>
              <a:t>11.10.2023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A9955946-5A56-4A30-9120-418B365835D3}" type="slidenum">
              <a:rPr lang="ru-RU" smtClean="0"/>
              <a:t>‹#›</a:t>
            </a:fld>
            <a:endParaRPr lang="ru-RU" dirty="0"/>
          </a:p>
        </p:txBody>
      </p:sp>
    </p:spTree>
    <p:extLst>
      <p:ext uri="{BB962C8B-B14F-4D97-AF65-F5344CB8AC3E}">
        <p14:creationId xmlns:p14="http://schemas.microsoft.com/office/powerpoint/2010/main" val="2604948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715AE22-C801-4FC1-B384-9FEEEAB4DC9C}" type="datetimeFigureOut">
              <a:rPr lang="ru-RU" smtClean="0"/>
              <a:t>11.10.2023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A9955946-5A56-4A30-9120-418B365835D3}" type="slidenum">
              <a:rPr lang="ru-RU" smtClean="0"/>
              <a:t>‹#›</a:t>
            </a:fld>
            <a:endParaRPr lang="ru-RU" dirty="0"/>
          </a:p>
        </p:txBody>
      </p:sp>
    </p:spTree>
    <p:extLst>
      <p:ext uri="{BB962C8B-B14F-4D97-AF65-F5344CB8AC3E}">
        <p14:creationId xmlns:p14="http://schemas.microsoft.com/office/powerpoint/2010/main" val="3703394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715AE22-C801-4FC1-B384-9FEEEAB4DC9C}" type="datetimeFigureOut">
              <a:rPr lang="ru-RU" smtClean="0"/>
              <a:t>11.10.2023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9955946-5A56-4A30-9120-418B365835D3}" type="slidenum">
              <a:rPr lang="ru-RU" smtClean="0"/>
              <a:t>‹#›</a:t>
            </a:fld>
            <a:endParaRPr lang="ru-RU" dirty="0"/>
          </a:p>
        </p:txBody>
      </p:sp>
    </p:spTree>
    <p:extLst>
      <p:ext uri="{BB962C8B-B14F-4D97-AF65-F5344CB8AC3E}">
        <p14:creationId xmlns:p14="http://schemas.microsoft.com/office/powerpoint/2010/main" val="1764451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715AE22-C801-4FC1-B384-9FEEEAB4DC9C}" type="datetimeFigureOut">
              <a:rPr lang="ru-RU" smtClean="0"/>
              <a:t>11.10.2023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9955946-5A56-4A30-9120-418B365835D3}" type="slidenum">
              <a:rPr lang="ru-RU" smtClean="0"/>
              <a:t>‹#›</a:t>
            </a:fld>
            <a:endParaRPr lang="ru-RU" dirty="0"/>
          </a:p>
        </p:txBody>
      </p:sp>
    </p:spTree>
    <p:extLst>
      <p:ext uri="{BB962C8B-B14F-4D97-AF65-F5344CB8AC3E}">
        <p14:creationId xmlns:p14="http://schemas.microsoft.com/office/powerpoint/2010/main" val="4173409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15AE22-C801-4FC1-B384-9FEEEAB4DC9C}" type="datetimeFigureOut">
              <a:rPr lang="ru-RU" smtClean="0"/>
              <a:t>11.10.2023</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55946-5A56-4A30-9120-418B365835D3}" type="slidenum">
              <a:rPr lang="ru-RU" smtClean="0"/>
              <a:t>‹#›</a:t>
            </a:fld>
            <a:endParaRPr lang="ru-RU" dirty="0"/>
          </a:p>
        </p:txBody>
      </p:sp>
    </p:spTree>
    <p:extLst>
      <p:ext uri="{BB962C8B-B14F-4D97-AF65-F5344CB8AC3E}">
        <p14:creationId xmlns:p14="http://schemas.microsoft.com/office/powerpoint/2010/main" val="16650311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907704" y="908720"/>
            <a:ext cx="4899098" cy="3785652"/>
          </a:xfrm>
          <a:prstGeom prst="rect">
            <a:avLst/>
          </a:prstGeom>
          <a:noFill/>
        </p:spPr>
        <p:txBody>
          <a:bodyPr wrap="none" rtlCol="0">
            <a:spAutoFit/>
          </a:bodyPr>
          <a:lstStyle/>
          <a:p>
            <a:r>
              <a:rPr lang="ru-RU" sz="8000" b="1" dirty="0" smtClean="0">
                <a:solidFill>
                  <a:schemeClr val="accent2">
                    <a:lumMod val="75000"/>
                  </a:schemeClr>
                </a:solidFill>
                <a:latin typeface="Carlito" panose="020F0502020204030204" pitchFamily="34" charset="0"/>
                <a:cs typeface="Carlito" panose="020F0502020204030204" pitchFamily="34" charset="0"/>
              </a:rPr>
              <a:t>КНИЖНЫЕ</a:t>
            </a:r>
          </a:p>
          <a:p>
            <a:r>
              <a:rPr lang="ru-RU" sz="8000" b="1" dirty="0" smtClean="0">
                <a:solidFill>
                  <a:schemeClr val="accent2">
                    <a:lumMod val="75000"/>
                  </a:schemeClr>
                </a:solidFill>
                <a:latin typeface="Carlito" panose="020F0502020204030204" pitchFamily="34" charset="0"/>
                <a:cs typeface="Carlito" panose="020F0502020204030204" pitchFamily="34" charset="0"/>
              </a:rPr>
              <a:t>НОВИНКИ</a:t>
            </a:r>
          </a:p>
          <a:p>
            <a:r>
              <a:rPr lang="ru-RU" sz="8000" b="1" dirty="0" smtClean="0">
                <a:solidFill>
                  <a:schemeClr val="accent2">
                    <a:lumMod val="75000"/>
                  </a:schemeClr>
                </a:solidFill>
                <a:latin typeface="Carlito" panose="020F0502020204030204" pitchFamily="34" charset="0"/>
                <a:cs typeface="Carlito" panose="020F0502020204030204" pitchFamily="34" charset="0"/>
              </a:rPr>
              <a:t>     МБА</a:t>
            </a:r>
            <a:endParaRPr lang="ru-RU" sz="8000" b="1" dirty="0">
              <a:solidFill>
                <a:schemeClr val="accent2">
                  <a:lumMod val="75000"/>
                </a:schemeClr>
              </a:solidFill>
              <a:latin typeface="Carlito" panose="020F0502020204030204" pitchFamily="34" charset="0"/>
              <a:cs typeface="Carlito" panose="020F0502020204030204" pitchFamily="34" charset="0"/>
            </a:endParaRPr>
          </a:p>
        </p:txBody>
      </p:sp>
      <p:sp>
        <p:nvSpPr>
          <p:cNvPr id="4" name="TextBox 3"/>
          <p:cNvSpPr txBox="1"/>
          <p:nvPr/>
        </p:nvSpPr>
        <p:spPr>
          <a:xfrm>
            <a:off x="1403648" y="5315191"/>
            <a:ext cx="7080785" cy="461665"/>
          </a:xfrm>
          <a:prstGeom prst="rect">
            <a:avLst/>
          </a:prstGeom>
          <a:noFill/>
        </p:spPr>
        <p:txBody>
          <a:bodyPr wrap="none" rtlCol="0">
            <a:spAutoFit/>
          </a:bodyPr>
          <a:lstStyle/>
          <a:p>
            <a:r>
              <a:rPr lang="ru-RU" sz="2400" b="1" dirty="0" smtClean="0">
                <a:solidFill>
                  <a:schemeClr val="accent6">
                    <a:lumMod val="50000"/>
                  </a:schemeClr>
                </a:solidFill>
                <a:latin typeface="Carlito" panose="020F0502020204030204" pitchFamily="34" charset="0"/>
                <a:cs typeface="Carlito" panose="020F0502020204030204" pitchFamily="34" charset="0"/>
              </a:rPr>
              <a:t>Лужская  межпоселенческая районная библиотека</a:t>
            </a:r>
            <a:endParaRPr lang="ru-RU" sz="2400" b="1" dirty="0">
              <a:solidFill>
                <a:schemeClr val="accent6">
                  <a:lumMod val="50000"/>
                </a:schemeClr>
              </a:solidFill>
              <a:latin typeface="Carlito" panose="020F0502020204030204" pitchFamily="34" charset="0"/>
              <a:cs typeface="Carlito" panose="020F0502020204030204" pitchFamily="34" charset="0"/>
            </a:endParaRPr>
          </a:p>
        </p:txBody>
      </p:sp>
      <p:sp>
        <p:nvSpPr>
          <p:cNvPr id="5" name="TextBox 4"/>
          <p:cNvSpPr txBox="1"/>
          <p:nvPr/>
        </p:nvSpPr>
        <p:spPr>
          <a:xfrm>
            <a:off x="3765369" y="6052540"/>
            <a:ext cx="806631" cy="461665"/>
          </a:xfrm>
          <a:prstGeom prst="rect">
            <a:avLst/>
          </a:prstGeom>
          <a:noFill/>
        </p:spPr>
        <p:txBody>
          <a:bodyPr wrap="none" rtlCol="0">
            <a:spAutoFit/>
          </a:bodyPr>
          <a:lstStyle/>
          <a:p>
            <a:r>
              <a:rPr lang="ru-RU" sz="2400" b="1" dirty="0" smtClean="0">
                <a:solidFill>
                  <a:srgbClr val="C00000"/>
                </a:solidFill>
              </a:rPr>
              <a:t>2023</a:t>
            </a:r>
            <a:endParaRPr lang="ru-RU" sz="2400" b="1" dirty="0">
              <a:solidFill>
                <a:srgbClr val="C00000"/>
              </a:solidFill>
            </a:endParaRPr>
          </a:p>
        </p:txBody>
      </p:sp>
    </p:spTree>
    <p:extLst>
      <p:ext uri="{BB962C8B-B14F-4D97-AF65-F5344CB8AC3E}">
        <p14:creationId xmlns:p14="http://schemas.microsoft.com/office/powerpoint/2010/main" val="3436840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806" y="620688"/>
            <a:ext cx="3599808" cy="5616624"/>
          </a:xfrm>
          <a:prstGeom prst="rect">
            <a:avLst/>
          </a:prstGeom>
          <a:ln w="38100">
            <a:solidFill>
              <a:schemeClr val="accent6">
                <a:lumMod val="50000"/>
              </a:schemeClr>
            </a:solidFill>
          </a:ln>
        </p:spPr>
      </p:pic>
      <p:sp>
        <p:nvSpPr>
          <p:cNvPr id="3" name="Прямоугольник 2"/>
          <p:cNvSpPr/>
          <p:nvPr/>
        </p:nvSpPr>
        <p:spPr>
          <a:xfrm>
            <a:off x="5103875" y="1340768"/>
            <a:ext cx="3672408" cy="5016758"/>
          </a:xfrm>
          <a:prstGeom prst="rect">
            <a:avLst/>
          </a:prstGeom>
          <a:ln w="38100">
            <a:solidFill>
              <a:schemeClr val="accent6">
                <a:lumMod val="50000"/>
              </a:schemeClr>
            </a:solidFill>
          </a:ln>
        </p:spPr>
        <p:txBody>
          <a:bodyPr wrap="square">
            <a:spAutoFit/>
          </a:bodyPr>
          <a:lstStyle/>
          <a:p>
            <a:pPr algn="ctr"/>
            <a:r>
              <a:rPr lang="ru-RU" sz="1600" dirty="0"/>
              <a:t>Он не такой, как все. </a:t>
            </a:r>
            <a:endParaRPr lang="ru-RU" sz="1600" dirty="0" smtClean="0"/>
          </a:p>
          <a:p>
            <a:pPr algn="ctr"/>
            <a:r>
              <a:rPr lang="ru-RU" sz="1600" dirty="0" smtClean="0"/>
              <a:t>Он</a:t>
            </a:r>
            <a:r>
              <a:rPr lang="ru-RU" sz="1600" dirty="0"/>
              <a:t> закрывает глаза и видит события, которым не был свидетелем. </a:t>
            </a:r>
            <a:endParaRPr lang="ru-RU" sz="1600" dirty="0" smtClean="0"/>
          </a:p>
          <a:p>
            <a:pPr algn="ctr"/>
            <a:r>
              <a:rPr lang="ru-RU" sz="1600" dirty="0" smtClean="0"/>
              <a:t>Он</a:t>
            </a:r>
            <a:r>
              <a:rPr lang="ru-RU" sz="1600" dirty="0"/>
              <a:t> читает прошлое людей как открытую книгу. </a:t>
            </a:r>
            <a:endParaRPr lang="ru-RU" sz="1600" dirty="0" smtClean="0"/>
          </a:p>
          <a:p>
            <a:pPr algn="ctr"/>
            <a:r>
              <a:rPr lang="ru-RU" sz="1600" dirty="0" smtClean="0"/>
              <a:t>Он</a:t>
            </a:r>
            <a:r>
              <a:rPr lang="ru-RU" sz="1600" dirty="0"/>
              <a:t> помнит то, чего не может знать. Дар? Волшебство? Если это волшебство, то чье-то очень злое волшебство. Есть лишь одна причина, по которой он все еще мирится с ним, — его дар приносит пользу людям</a:t>
            </a:r>
            <a:r>
              <a:rPr lang="ru-RU" sz="1600" dirty="0" smtClean="0"/>
              <a:t>.</a:t>
            </a:r>
          </a:p>
          <a:p>
            <a:pPr algn="ctr"/>
            <a:r>
              <a:rPr lang="ru-RU" sz="1600" dirty="0" smtClean="0"/>
              <a:t> </a:t>
            </a:r>
            <a:r>
              <a:rPr lang="ru-RU" sz="1600" dirty="0"/>
              <a:t>Он сыщик Российской империи и распутывает самые безнадежные дела. </a:t>
            </a:r>
            <a:endParaRPr lang="ru-RU" sz="1600" dirty="0" smtClean="0"/>
          </a:p>
          <a:p>
            <a:pPr algn="ctr"/>
            <a:r>
              <a:rPr lang="ru-RU" sz="1600" dirty="0" smtClean="0"/>
              <a:t>Но</a:t>
            </a:r>
            <a:r>
              <a:rPr lang="ru-RU" sz="1600" dirty="0"/>
              <a:t> есть и отрада для него — девушка, чей образ является в видениях особенно часто. </a:t>
            </a:r>
            <a:endParaRPr lang="ru-RU" sz="1600" dirty="0" smtClean="0"/>
          </a:p>
          <a:p>
            <a:pPr algn="ctr"/>
            <a:r>
              <a:rPr lang="ru-RU" sz="1600" dirty="0" smtClean="0"/>
              <a:t>Он</a:t>
            </a:r>
            <a:r>
              <a:rPr lang="ru-RU" sz="1600" dirty="0"/>
              <a:t> знает о ней все. Не знает только, существует ли она на самом деле. </a:t>
            </a:r>
          </a:p>
        </p:txBody>
      </p:sp>
      <p:sp>
        <p:nvSpPr>
          <p:cNvPr id="4" name="Прямоугольник 3"/>
          <p:cNvSpPr/>
          <p:nvPr/>
        </p:nvSpPr>
        <p:spPr>
          <a:xfrm>
            <a:off x="4427984" y="188640"/>
            <a:ext cx="4572000" cy="707886"/>
          </a:xfrm>
          <a:prstGeom prst="rect">
            <a:avLst/>
          </a:prstGeom>
          <a:ln>
            <a:solidFill>
              <a:schemeClr val="accent6">
                <a:lumMod val="50000"/>
              </a:schemeClr>
            </a:solidFill>
          </a:ln>
        </p:spPr>
        <p:txBody>
          <a:bodyPr>
            <a:spAutoFit/>
          </a:bodyPr>
          <a:lstStyle/>
          <a:p>
            <a:r>
              <a:rPr lang="ru-RU" sz="1000" dirty="0" smtClean="0"/>
              <a:t>Логинова, Анастасия</a:t>
            </a:r>
          </a:p>
          <a:p>
            <a:r>
              <a:rPr lang="ru-RU" sz="1000" dirty="0" smtClean="0"/>
              <a:t>Сердце </a:t>
            </a:r>
            <a:r>
              <a:rPr lang="ru-RU" sz="1000" dirty="0"/>
              <a:t>Ворона [Текст] : роман / Анастасия Логинова. - Москва : АСТ, 2022. - 350, [1] с. - (Детективъ минувших </a:t>
            </a:r>
            <a:r>
              <a:rPr lang="ru-RU" sz="1000" dirty="0" smtClean="0"/>
              <a:t>дней) Цикл </a:t>
            </a:r>
            <a:r>
              <a:rPr lang="ru-RU" sz="1000" dirty="0"/>
              <a:t>"Мир Ордэне"</a:t>
            </a:r>
          </a:p>
          <a:p>
            <a:r>
              <a:rPr lang="ru-RU" sz="1000" dirty="0"/>
              <a:t>ББК 84(2Рос=Рус)6</a:t>
            </a:r>
          </a:p>
        </p:txBody>
      </p:sp>
    </p:spTree>
    <p:extLst>
      <p:ext uri="{BB962C8B-B14F-4D97-AF65-F5344CB8AC3E}">
        <p14:creationId xmlns:p14="http://schemas.microsoft.com/office/powerpoint/2010/main" val="709056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615" y="692696"/>
            <a:ext cx="3526321" cy="5544616"/>
          </a:xfrm>
          <a:prstGeom prst="rect">
            <a:avLst/>
          </a:prstGeom>
          <a:ln w="38100">
            <a:solidFill>
              <a:srgbClr val="7030A0"/>
            </a:solidFill>
          </a:ln>
        </p:spPr>
      </p:pic>
      <p:sp>
        <p:nvSpPr>
          <p:cNvPr id="3" name="Прямоугольник 2"/>
          <p:cNvSpPr/>
          <p:nvPr/>
        </p:nvSpPr>
        <p:spPr>
          <a:xfrm>
            <a:off x="5132295" y="1772816"/>
            <a:ext cx="3582144" cy="4031873"/>
          </a:xfrm>
          <a:prstGeom prst="rect">
            <a:avLst/>
          </a:prstGeom>
          <a:ln w="38100">
            <a:solidFill>
              <a:srgbClr val="7030A0"/>
            </a:solidFill>
          </a:ln>
        </p:spPr>
        <p:txBody>
          <a:bodyPr wrap="square">
            <a:spAutoFit/>
          </a:bodyPr>
          <a:lstStyle/>
          <a:p>
            <a:pPr algn="ctr"/>
            <a:r>
              <a:rPr lang="ru-RU" sz="1600" dirty="0"/>
              <a:t>В общем, дело было так</a:t>
            </a:r>
            <a:r>
              <a:rPr lang="ru-RU" sz="1600" dirty="0" smtClean="0"/>
              <a:t>.</a:t>
            </a:r>
          </a:p>
          <a:p>
            <a:pPr algn="ctr"/>
            <a:r>
              <a:rPr lang="ru-RU" sz="1600" dirty="0" smtClean="0"/>
              <a:t> </a:t>
            </a:r>
            <a:r>
              <a:rPr lang="ru-RU" sz="1600" dirty="0"/>
              <a:t>Одним явно не прекрасным днем малочисленное население станции «Ойкон-13» не вышло на связь. Погибли? Ну, допустим! </a:t>
            </a:r>
            <a:endParaRPr lang="ru-RU" sz="1600" dirty="0" smtClean="0"/>
          </a:p>
          <a:p>
            <a:pPr algn="ctr"/>
            <a:r>
              <a:rPr lang="ru-RU" sz="1600" dirty="0" smtClean="0"/>
              <a:t>«</a:t>
            </a:r>
            <a:r>
              <a:rPr lang="ru-RU" sz="1600" dirty="0"/>
              <a:t>Но как же кот?» — спросите вы</a:t>
            </a:r>
            <a:r>
              <a:rPr lang="ru-RU" sz="1600" dirty="0" smtClean="0"/>
              <a:t>.</a:t>
            </a:r>
          </a:p>
          <a:p>
            <a:pPr algn="ctr"/>
            <a:r>
              <a:rPr lang="ru-RU" sz="1600" dirty="0" smtClean="0"/>
              <a:t> </a:t>
            </a:r>
            <a:r>
              <a:rPr lang="ru-RU" sz="1600" dirty="0"/>
              <a:t>«Да, — отвечу я вам, — с ним получилось некрасиво». </a:t>
            </a:r>
            <a:endParaRPr lang="ru-RU" sz="1600" dirty="0" smtClean="0"/>
          </a:p>
          <a:p>
            <a:pPr algn="ctr"/>
            <a:r>
              <a:rPr lang="ru-RU" sz="1600" dirty="0" smtClean="0"/>
              <a:t>И</a:t>
            </a:r>
            <a:r>
              <a:rPr lang="ru-RU" sz="1600" dirty="0"/>
              <a:t> как же теперь быть? Не бросать же пушистую животинку на мертвой станции. </a:t>
            </a:r>
            <a:endParaRPr lang="ru-RU" sz="1600" dirty="0" smtClean="0"/>
          </a:p>
          <a:p>
            <a:pPr algn="ctr"/>
            <a:r>
              <a:rPr lang="ru-RU" sz="1600" dirty="0" smtClean="0"/>
              <a:t>Конечно</a:t>
            </a:r>
            <a:r>
              <a:rPr lang="ru-RU" sz="1600" dirty="0"/>
              <a:t>, нет! И вот мы летим спасать Мумрика</a:t>
            </a:r>
            <a:r>
              <a:rPr lang="ru-RU" sz="1600" dirty="0" smtClean="0"/>
              <a:t>.</a:t>
            </a:r>
          </a:p>
          <a:p>
            <a:pPr algn="ctr"/>
            <a:r>
              <a:rPr lang="ru-RU" sz="1600" dirty="0" smtClean="0"/>
              <a:t> </a:t>
            </a:r>
            <a:r>
              <a:rPr lang="ru-RU" sz="1600" dirty="0"/>
              <a:t>«Благое дело», — похвалите вы. Но, черная дыра нам на голову, кто же теперь спасет нас?! </a:t>
            </a:r>
          </a:p>
        </p:txBody>
      </p:sp>
      <p:sp>
        <p:nvSpPr>
          <p:cNvPr id="4" name="Прямоугольник 3"/>
          <p:cNvSpPr/>
          <p:nvPr/>
        </p:nvSpPr>
        <p:spPr>
          <a:xfrm>
            <a:off x="4799131" y="260648"/>
            <a:ext cx="4248472" cy="707886"/>
          </a:xfrm>
          <a:prstGeom prst="rect">
            <a:avLst/>
          </a:prstGeom>
          <a:ln>
            <a:solidFill>
              <a:schemeClr val="accent4">
                <a:lumMod val="75000"/>
              </a:schemeClr>
            </a:solidFill>
          </a:ln>
        </p:spPr>
        <p:txBody>
          <a:bodyPr wrap="square">
            <a:spAutoFit/>
          </a:bodyPr>
          <a:lstStyle/>
          <a:p>
            <a:r>
              <a:rPr lang="ru-RU" sz="1000" dirty="0" smtClean="0"/>
              <a:t> Лунева, Мария</a:t>
            </a:r>
          </a:p>
          <a:p>
            <a:r>
              <a:rPr lang="ru-RU" sz="1000" dirty="0" smtClean="0"/>
              <a:t>В </a:t>
            </a:r>
            <a:r>
              <a:rPr lang="ru-RU" sz="1000" dirty="0"/>
              <a:t>объятиях страха, или За котом на край Вселенной [Текст] : роман / Мария Лунева. - Москва : АСТ, 2023. - 382, [1] с. - (Любовь </a:t>
            </a:r>
            <a:r>
              <a:rPr lang="ru-RU" sz="1000" dirty="0" smtClean="0"/>
              <a:t>внеземная)</a:t>
            </a:r>
          </a:p>
          <a:p>
            <a:r>
              <a:rPr lang="ru-RU" sz="1000" dirty="0" smtClean="0"/>
              <a:t>ББК </a:t>
            </a:r>
            <a:r>
              <a:rPr lang="ru-RU" sz="1000" dirty="0"/>
              <a:t>84(2Рос=Рус)6</a:t>
            </a:r>
          </a:p>
        </p:txBody>
      </p:sp>
    </p:spTree>
    <p:extLst>
      <p:ext uri="{BB962C8B-B14F-4D97-AF65-F5344CB8AC3E}">
        <p14:creationId xmlns:p14="http://schemas.microsoft.com/office/powerpoint/2010/main" val="3007582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05" y="548680"/>
            <a:ext cx="3632807" cy="5709703"/>
          </a:xfrm>
          <a:prstGeom prst="rect">
            <a:avLst/>
          </a:prstGeom>
          <a:ln w="38100">
            <a:solidFill>
              <a:srgbClr val="FF0000"/>
            </a:solidFill>
          </a:ln>
        </p:spPr>
      </p:pic>
      <p:sp>
        <p:nvSpPr>
          <p:cNvPr id="3" name="Прямоугольник 2"/>
          <p:cNvSpPr/>
          <p:nvPr/>
        </p:nvSpPr>
        <p:spPr>
          <a:xfrm>
            <a:off x="4355976" y="1124744"/>
            <a:ext cx="4596760" cy="5478423"/>
          </a:xfrm>
          <a:prstGeom prst="rect">
            <a:avLst/>
          </a:prstGeom>
          <a:ln w="38100">
            <a:solidFill>
              <a:schemeClr val="tx1"/>
            </a:solidFill>
          </a:ln>
        </p:spPr>
        <p:txBody>
          <a:bodyPr wrap="square">
            <a:spAutoFit/>
          </a:bodyPr>
          <a:lstStyle/>
          <a:p>
            <a:pPr algn="ctr"/>
            <a:r>
              <a:rPr lang="ru-RU" sz="1400" dirty="0" smtClean="0"/>
              <a:t>Первый </a:t>
            </a:r>
            <a:r>
              <a:rPr lang="ru-RU" sz="1400" dirty="0"/>
              <a:t>ретро-детектив Александры Марининой. Удивительно точная атмосфера позднего СССР, настроения людей, их страхи и надежды. Уголовники, сотрудники милиции и КГБ, простые граждане и те, кто был допущен к «социалистической кормушке», — у каждого из них своя история и свои мотивы.</a:t>
            </a:r>
          </a:p>
          <a:p>
            <a:pPr algn="ctr"/>
            <a:r>
              <a:rPr lang="ru-RU" sz="1400" dirty="0" smtClean="0"/>
              <a:t>Ноябрь </a:t>
            </a:r>
            <a:r>
              <a:rPr lang="ru-RU" sz="1400" dirty="0"/>
              <a:t>1982 года. Годовщина свадьбы супругов Смелянских омрачена смертью Леонида Брежнева. Новый генсек — большой стресс для людей, которым есть что терять. А Смелянские и их гости как раз из таких — настоящая номенклатурная элита. Но это еще не самое страшное. Вечером их тринадцатилетний сын Сережа и дочь подруги Алена ушли в кинотеатр и не вернулись</a:t>
            </a:r>
            <a:r>
              <a:rPr lang="ru-RU" sz="1400" dirty="0" smtClean="0"/>
              <a:t>...</a:t>
            </a:r>
          </a:p>
          <a:p>
            <a:pPr algn="ctr"/>
            <a:r>
              <a:rPr lang="ru-RU" sz="1400" dirty="0" smtClean="0"/>
              <a:t>После </a:t>
            </a:r>
            <a:r>
              <a:rPr lang="ru-RU" sz="1400" dirty="0"/>
              <a:t>звонка «с самого верха» к поискам пропавших детей подключают майора милиции Виктора </a:t>
            </a:r>
            <a:r>
              <a:rPr lang="ru-RU" sz="1400" dirty="0" smtClean="0"/>
              <a:t>Гордеева. А</a:t>
            </a:r>
            <a:r>
              <a:rPr lang="ru-RU" sz="1400" dirty="0"/>
              <a:t> если они уже мертвы? Тем более, в стране орудует маньяк, убивающий подростков 13–16 лет. И друг Гордеева — сотрудник уголовного розыска Леонид Череменин — предполагает худшее</a:t>
            </a:r>
            <a:r>
              <a:rPr lang="ru-RU" sz="1400" dirty="0" smtClean="0"/>
              <a:t>. Впрочем</a:t>
            </a:r>
            <a:r>
              <a:rPr lang="ru-RU" sz="1400" dirty="0"/>
              <a:t>, у его приемной дочери — недавней выпускницы юрфака МГУ Насти Каменской — иное мнение: пропавшие дети не вписываются в почерк серийного убийцы. Опера начинают отрабатывать все возможные версии. А потом к расследованию подключаются сотрудники КГБ</a:t>
            </a:r>
            <a:r>
              <a:rPr lang="ru-RU" sz="1400" dirty="0" smtClean="0"/>
              <a:t>...</a:t>
            </a:r>
            <a:endParaRPr lang="ru-RU" sz="1400" dirty="0"/>
          </a:p>
        </p:txBody>
      </p:sp>
      <p:sp>
        <p:nvSpPr>
          <p:cNvPr id="4" name="Прямоугольник 3"/>
          <p:cNvSpPr/>
          <p:nvPr/>
        </p:nvSpPr>
        <p:spPr>
          <a:xfrm>
            <a:off x="4355976" y="116632"/>
            <a:ext cx="4572000" cy="707886"/>
          </a:xfrm>
          <a:prstGeom prst="rect">
            <a:avLst/>
          </a:prstGeom>
          <a:ln>
            <a:solidFill>
              <a:schemeClr val="tx1">
                <a:lumMod val="95000"/>
                <a:lumOff val="5000"/>
              </a:schemeClr>
            </a:solidFill>
          </a:ln>
        </p:spPr>
        <p:txBody>
          <a:bodyPr>
            <a:spAutoFit/>
          </a:bodyPr>
          <a:lstStyle/>
          <a:p>
            <a:r>
              <a:rPr lang="ru-RU" sz="1000" dirty="0" smtClean="0"/>
              <a:t>Маринина, Александра</a:t>
            </a:r>
          </a:p>
          <a:p>
            <a:r>
              <a:rPr lang="ru-RU" sz="1000" dirty="0" smtClean="0"/>
              <a:t>Тьма </a:t>
            </a:r>
            <a:r>
              <a:rPr lang="ru-RU" sz="1000" dirty="0"/>
              <a:t>после рассвета [Текст] : художественная лит-ра / Александра Маринина. - Москва : Эксмо, 2022. - 476, [1] с. - (А. Маринина. Больше чем детектив</a:t>
            </a:r>
            <a:r>
              <a:rPr lang="ru-RU" sz="1000" dirty="0" smtClean="0"/>
              <a:t>)</a:t>
            </a:r>
          </a:p>
          <a:p>
            <a:r>
              <a:rPr lang="ru-RU" sz="1000" dirty="0" smtClean="0"/>
              <a:t>ББК </a:t>
            </a:r>
            <a:r>
              <a:rPr lang="ru-RU" sz="1000" dirty="0"/>
              <a:t>84(2Рос=Рус)6</a:t>
            </a:r>
          </a:p>
        </p:txBody>
      </p:sp>
    </p:spTree>
    <p:extLst>
      <p:ext uri="{BB962C8B-B14F-4D97-AF65-F5344CB8AC3E}">
        <p14:creationId xmlns:p14="http://schemas.microsoft.com/office/powerpoint/2010/main" val="876104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041" y="836712"/>
            <a:ext cx="3384376" cy="5362104"/>
          </a:xfrm>
          <a:prstGeom prst="rect">
            <a:avLst/>
          </a:prstGeom>
          <a:ln w="38100">
            <a:solidFill>
              <a:srgbClr val="7030A0"/>
            </a:solidFill>
          </a:ln>
        </p:spPr>
      </p:pic>
      <p:sp>
        <p:nvSpPr>
          <p:cNvPr id="4" name="Прямоугольник 3"/>
          <p:cNvSpPr/>
          <p:nvPr/>
        </p:nvSpPr>
        <p:spPr>
          <a:xfrm>
            <a:off x="5076056" y="1679405"/>
            <a:ext cx="3672408" cy="4524315"/>
          </a:xfrm>
          <a:prstGeom prst="rect">
            <a:avLst/>
          </a:prstGeom>
          <a:ln w="38100">
            <a:solidFill>
              <a:srgbClr val="7030A0"/>
            </a:solidFill>
          </a:ln>
        </p:spPr>
        <p:txBody>
          <a:bodyPr wrap="square">
            <a:spAutoFit/>
          </a:bodyPr>
          <a:lstStyle/>
          <a:p>
            <a:pPr algn="ctr"/>
            <a:r>
              <a:rPr lang="ru-RU" sz="1600" dirty="0"/>
              <a:t>Мария Метлицкая не нуждается в представлении. </a:t>
            </a:r>
            <a:endParaRPr lang="ru-RU" sz="1600" dirty="0" smtClean="0"/>
          </a:p>
          <a:p>
            <a:pPr algn="ctr"/>
            <a:r>
              <a:rPr lang="ru-RU" sz="1600" dirty="0" smtClean="0"/>
              <a:t>Ее</a:t>
            </a:r>
            <a:r>
              <a:rPr lang="ru-RU" sz="1600" dirty="0"/>
              <a:t> книги любят, читают, передают из рук в руки. </a:t>
            </a:r>
            <a:endParaRPr lang="ru-RU" sz="1600" dirty="0" smtClean="0"/>
          </a:p>
          <a:p>
            <a:pPr algn="ctr"/>
            <a:r>
              <a:rPr lang="ru-RU" sz="1600" dirty="0" smtClean="0"/>
              <a:t>Они </a:t>
            </a:r>
            <a:r>
              <a:rPr lang="ru-RU" sz="1600" dirty="0"/>
              <a:t>из тех, что могут помочь в трудную минуту, когда не знаешь, как поступить и с кем поделиться</a:t>
            </a:r>
            <a:r>
              <a:rPr lang="ru-RU" sz="1600" dirty="0" smtClean="0"/>
              <a:t>. </a:t>
            </a:r>
          </a:p>
          <a:p>
            <a:pPr algn="ctr"/>
            <a:r>
              <a:rPr lang="ru-RU" sz="1600" dirty="0" smtClean="0"/>
              <a:t>Под </a:t>
            </a:r>
            <a:r>
              <a:rPr lang="ru-RU" sz="1600" dirty="0"/>
              <a:t>обложкой новой книги — повесть и два рассказа, объединенные сквозной линией</a:t>
            </a:r>
            <a:r>
              <a:rPr lang="ru-RU" sz="1600" dirty="0" smtClean="0"/>
              <a:t>. </a:t>
            </a:r>
          </a:p>
          <a:p>
            <a:pPr algn="ctr"/>
            <a:r>
              <a:rPr lang="ru-RU" sz="1600" dirty="0" smtClean="0"/>
              <a:t>Что </a:t>
            </a:r>
            <a:r>
              <a:rPr lang="ru-RU" sz="1600" dirty="0"/>
              <a:t>лучше — синица в руке или журавль в небе? </a:t>
            </a:r>
            <a:endParaRPr lang="ru-RU" sz="1600" dirty="0" smtClean="0"/>
          </a:p>
          <a:p>
            <a:pPr algn="ctr"/>
            <a:r>
              <a:rPr lang="ru-RU" sz="1600" dirty="0" smtClean="0"/>
              <a:t>Что </a:t>
            </a:r>
            <a:r>
              <a:rPr lang="ru-RU" sz="1600" dirty="0"/>
              <a:t>выбрать: стучаться всю жизнь в запертую дверь или войти в незапертую, за которой нас ждут? Ведь страсть не живет вечно, а спокойная, «обычная» любовь как выясняется — живет. </a:t>
            </a:r>
          </a:p>
        </p:txBody>
      </p:sp>
      <p:sp>
        <p:nvSpPr>
          <p:cNvPr id="2" name="Прямоугольник 1"/>
          <p:cNvSpPr/>
          <p:nvPr/>
        </p:nvSpPr>
        <p:spPr>
          <a:xfrm>
            <a:off x="4355976" y="260648"/>
            <a:ext cx="4572000" cy="861774"/>
          </a:xfrm>
          <a:prstGeom prst="rect">
            <a:avLst/>
          </a:prstGeom>
          <a:ln>
            <a:solidFill>
              <a:srgbClr val="7030A0"/>
            </a:solidFill>
          </a:ln>
        </p:spPr>
        <p:txBody>
          <a:bodyPr>
            <a:spAutoFit/>
          </a:bodyPr>
          <a:lstStyle/>
          <a:p>
            <a:r>
              <a:rPr lang="ru-RU" sz="1000" dirty="0" smtClean="0"/>
              <a:t> Метлицкая, Мария</a:t>
            </a:r>
          </a:p>
          <a:p>
            <a:r>
              <a:rPr lang="ru-RU" sz="1000" dirty="0" smtClean="0"/>
              <a:t>Незапертая </a:t>
            </a:r>
            <a:r>
              <a:rPr lang="ru-RU" sz="1000" dirty="0"/>
              <a:t>дверь [Текст] : сборник / Мария Метлицкая. - Москва : Эксмо, 2023. - 316, [2] с. - (Женские судьбы. Уютная проза Марии Метлицкой). </a:t>
            </a:r>
          </a:p>
          <a:p>
            <a:r>
              <a:rPr lang="ru-RU" sz="1000" dirty="0" smtClean="0"/>
              <a:t>Содержание:Год </a:t>
            </a:r>
            <a:r>
              <a:rPr lang="ru-RU" sz="1000" dirty="0"/>
              <a:t>собаки . - С .</a:t>
            </a:r>
            <a:r>
              <a:rPr lang="ru-RU" sz="1000" dirty="0" smtClean="0"/>
              <a:t>156-237 Другая </a:t>
            </a:r>
            <a:r>
              <a:rPr lang="ru-RU" sz="1000" dirty="0"/>
              <a:t>жизнь . - С .238-317</a:t>
            </a:r>
          </a:p>
          <a:p>
            <a:r>
              <a:rPr lang="ru-RU" sz="1000" dirty="0"/>
              <a:t>ББК 84(2Рос=Рус)6</a:t>
            </a:r>
          </a:p>
        </p:txBody>
      </p:sp>
    </p:spTree>
    <p:extLst>
      <p:ext uri="{BB962C8B-B14F-4D97-AF65-F5344CB8AC3E}">
        <p14:creationId xmlns:p14="http://schemas.microsoft.com/office/powerpoint/2010/main" val="65804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337" y="764704"/>
            <a:ext cx="3981637" cy="5464198"/>
          </a:xfrm>
          <a:prstGeom prst="rect">
            <a:avLst/>
          </a:prstGeom>
          <a:ln w="38100">
            <a:solidFill>
              <a:srgbClr val="0070C0"/>
            </a:solidFill>
          </a:ln>
        </p:spPr>
      </p:pic>
      <p:sp>
        <p:nvSpPr>
          <p:cNvPr id="3" name="Прямоугольник 2"/>
          <p:cNvSpPr/>
          <p:nvPr/>
        </p:nvSpPr>
        <p:spPr>
          <a:xfrm>
            <a:off x="5364088" y="2539913"/>
            <a:ext cx="3312368" cy="3693319"/>
          </a:xfrm>
          <a:prstGeom prst="rect">
            <a:avLst/>
          </a:prstGeom>
          <a:ln w="38100">
            <a:solidFill>
              <a:srgbClr val="0070C0"/>
            </a:solidFill>
          </a:ln>
        </p:spPr>
        <p:txBody>
          <a:bodyPr wrap="square">
            <a:spAutoFit/>
          </a:bodyPr>
          <a:lstStyle/>
          <a:p>
            <a:pPr algn="ctr"/>
            <a:r>
              <a:rPr lang="ru-RU" dirty="0"/>
              <a:t>Эта книга — мысли на ходу, в автобусе или электричке</a:t>
            </a:r>
            <a:r>
              <a:rPr lang="ru-RU" dirty="0" smtClean="0"/>
              <a:t>. Заметки </a:t>
            </a:r>
            <a:r>
              <a:rPr lang="ru-RU" dirty="0"/>
              <a:t>на память о мечтах, надеждах и воспоминаниях. О маминых руках и первом поцелуе, </a:t>
            </a:r>
            <a:endParaRPr lang="ru-RU" dirty="0" smtClean="0"/>
          </a:p>
          <a:p>
            <a:pPr algn="ctr"/>
            <a:r>
              <a:rPr lang="ru-RU" dirty="0" smtClean="0"/>
              <a:t>о</a:t>
            </a:r>
            <a:r>
              <a:rPr lang="ru-RU" dirty="0"/>
              <a:t> близких людях и мимолетных встречах</a:t>
            </a:r>
            <a:r>
              <a:rPr lang="ru-RU" dirty="0" smtClean="0"/>
              <a:t>,</a:t>
            </a:r>
          </a:p>
          <a:p>
            <a:pPr algn="ctr"/>
            <a:r>
              <a:rPr lang="ru-RU" dirty="0" smtClean="0"/>
              <a:t> </a:t>
            </a:r>
            <a:r>
              <a:rPr lang="ru-RU" dirty="0"/>
              <a:t>о потерях и счастье быть понятым</a:t>
            </a:r>
            <a:r>
              <a:rPr lang="ru-RU" dirty="0" smtClean="0"/>
              <a:t>. </a:t>
            </a:r>
          </a:p>
          <a:p>
            <a:pPr algn="ctr"/>
            <a:r>
              <a:rPr lang="ru-RU" dirty="0" smtClean="0"/>
              <a:t>О</a:t>
            </a:r>
            <a:r>
              <a:rPr lang="ru-RU" dirty="0"/>
              <a:t> том, что волнует каждого. Светлая и немного грустная, она прежде всего — о жизни... </a:t>
            </a:r>
          </a:p>
        </p:txBody>
      </p:sp>
      <p:sp>
        <p:nvSpPr>
          <p:cNvPr id="4" name="Прямоугольник 3"/>
          <p:cNvSpPr/>
          <p:nvPr/>
        </p:nvSpPr>
        <p:spPr>
          <a:xfrm>
            <a:off x="4860032" y="410761"/>
            <a:ext cx="3960440" cy="861774"/>
          </a:xfrm>
          <a:prstGeom prst="rect">
            <a:avLst/>
          </a:prstGeom>
          <a:ln>
            <a:solidFill>
              <a:schemeClr val="accent1">
                <a:lumMod val="75000"/>
              </a:schemeClr>
            </a:solidFill>
          </a:ln>
        </p:spPr>
        <p:txBody>
          <a:bodyPr wrap="square">
            <a:spAutoFit/>
          </a:bodyPr>
          <a:lstStyle/>
          <a:p>
            <a:r>
              <a:rPr lang="ru-RU" sz="1000" dirty="0" smtClean="0"/>
              <a:t> Мещеряков, Вадим</a:t>
            </a:r>
          </a:p>
          <a:p>
            <a:r>
              <a:rPr lang="ru-RU" sz="1000" dirty="0" smtClean="0"/>
              <a:t> </a:t>
            </a:r>
            <a:r>
              <a:rPr lang="ru-RU" sz="1000" dirty="0"/>
              <a:t>Автобус в лето [Текст] : рассказы / Вадим Мещеряков ; иллюстрации Александры Николаенко. - Москва : АСТ, 2022. - 125, [1] с. : ил. - (ОДОБРЕНО </a:t>
            </a:r>
            <a:r>
              <a:rPr lang="ru-RU" sz="1000" dirty="0" smtClean="0"/>
              <a:t>РУНЕТОМ)</a:t>
            </a:r>
          </a:p>
          <a:p>
            <a:r>
              <a:rPr lang="ru-RU" sz="1000" dirty="0" smtClean="0"/>
              <a:t>ББК </a:t>
            </a:r>
            <a:r>
              <a:rPr lang="ru-RU" sz="1000" dirty="0"/>
              <a:t>84(2Рос=Рус)6</a:t>
            </a:r>
          </a:p>
        </p:txBody>
      </p:sp>
    </p:spTree>
    <p:extLst>
      <p:ext uri="{BB962C8B-B14F-4D97-AF65-F5344CB8AC3E}">
        <p14:creationId xmlns:p14="http://schemas.microsoft.com/office/powerpoint/2010/main" val="741957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706873"/>
            <a:ext cx="3456384" cy="5444253"/>
          </a:xfrm>
          <a:prstGeom prst="rect">
            <a:avLst/>
          </a:prstGeom>
          <a:ln w="38100">
            <a:solidFill>
              <a:schemeClr val="accent2">
                <a:lumMod val="75000"/>
              </a:schemeClr>
            </a:solidFill>
          </a:ln>
        </p:spPr>
      </p:pic>
      <p:sp>
        <p:nvSpPr>
          <p:cNvPr id="3" name="Прямоугольник 2"/>
          <p:cNvSpPr/>
          <p:nvPr/>
        </p:nvSpPr>
        <p:spPr>
          <a:xfrm>
            <a:off x="4860032" y="2119253"/>
            <a:ext cx="4032448" cy="4031873"/>
          </a:xfrm>
          <a:prstGeom prst="rect">
            <a:avLst/>
          </a:prstGeom>
          <a:ln w="38100">
            <a:solidFill>
              <a:schemeClr val="accent2">
                <a:lumMod val="75000"/>
              </a:schemeClr>
            </a:solidFill>
          </a:ln>
        </p:spPr>
        <p:txBody>
          <a:bodyPr wrap="square">
            <a:spAutoFit/>
          </a:bodyPr>
          <a:lstStyle/>
          <a:p>
            <a:pPr algn="ctr"/>
            <a:r>
              <a:rPr lang="ru-RU" sz="1600" dirty="0"/>
              <a:t>Семья, любовь и домашний уют — вот о чем мечтает каждая девушка. </a:t>
            </a:r>
            <a:endParaRPr lang="ru-RU" sz="1600" dirty="0" smtClean="0"/>
          </a:p>
          <a:p>
            <a:pPr algn="ctr"/>
            <a:r>
              <a:rPr lang="ru-RU" sz="1600" dirty="0" smtClean="0"/>
              <a:t>Но</a:t>
            </a:r>
            <a:r>
              <a:rPr lang="ru-RU" sz="1600" dirty="0"/>
              <a:t> в «лихие девяностые» думать об этом некогда, и Кире Заболоцкой приходится забыть о счастье и искать способы подняться</a:t>
            </a:r>
            <a:r>
              <a:rPr lang="ru-RU" sz="1600" dirty="0" smtClean="0"/>
              <a:t>. </a:t>
            </a:r>
          </a:p>
          <a:p>
            <a:pPr algn="ctr"/>
            <a:r>
              <a:rPr lang="ru-RU" sz="1600" dirty="0" smtClean="0"/>
              <a:t>Правильно </a:t>
            </a:r>
            <a:r>
              <a:rPr lang="ru-RU" sz="1600" dirty="0"/>
              <a:t>говорят: хочешь жить — умей вертеться, так что Кира хитрит, выкручивается, налаживает связи и изобретает схемы по развитию бизнеса. Ее главная цель — выкупить свою старую коммунальную квартиру в центре столицы. И ради этого она готова на все</a:t>
            </a:r>
            <a:r>
              <a:rPr lang="ru-RU" sz="1600" dirty="0" smtClean="0"/>
              <a:t>.</a:t>
            </a:r>
          </a:p>
          <a:p>
            <a:pPr algn="ctr"/>
            <a:r>
              <a:rPr lang="ru-RU" sz="1600" dirty="0" smtClean="0"/>
              <a:t> Вот </a:t>
            </a:r>
            <a:r>
              <a:rPr lang="ru-RU" sz="1600" dirty="0"/>
              <a:t>только порой, стремясь к заветной мечте, мы совсем не замечаем радостей, что нас окружают... </a:t>
            </a:r>
          </a:p>
        </p:txBody>
      </p:sp>
      <p:sp>
        <p:nvSpPr>
          <p:cNvPr id="4" name="Прямоугольник 3"/>
          <p:cNvSpPr/>
          <p:nvPr/>
        </p:nvSpPr>
        <p:spPr>
          <a:xfrm>
            <a:off x="4860032" y="352930"/>
            <a:ext cx="3635896" cy="707886"/>
          </a:xfrm>
          <a:prstGeom prst="rect">
            <a:avLst/>
          </a:prstGeom>
          <a:ln>
            <a:solidFill>
              <a:schemeClr val="accent2">
                <a:lumMod val="50000"/>
              </a:schemeClr>
            </a:solidFill>
          </a:ln>
        </p:spPr>
        <p:txBody>
          <a:bodyPr wrap="square">
            <a:spAutoFit/>
          </a:bodyPr>
          <a:lstStyle/>
          <a:p>
            <a:r>
              <a:rPr lang="ru-RU" sz="1000" dirty="0" smtClean="0"/>
              <a:t> Миронина, Наталия</a:t>
            </a:r>
          </a:p>
          <a:p>
            <a:r>
              <a:rPr lang="ru-RU" sz="1000" dirty="0" smtClean="0"/>
              <a:t>Время </a:t>
            </a:r>
            <a:r>
              <a:rPr lang="ru-RU" sz="1000" dirty="0"/>
              <a:t>перемен [Текст] : роман / Наталия Миронина. - Москва : Эксмо, 2023. - 315, [2] с. - (Счастливый </a:t>
            </a:r>
            <a:r>
              <a:rPr lang="ru-RU" sz="1000" dirty="0" smtClean="0"/>
              <a:t>билет)</a:t>
            </a:r>
          </a:p>
          <a:p>
            <a:r>
              <a:rPr lang="ru-RU" sz="1000" dirty="0" smtClean="0"/>
              <a:t>ББК </a:t>
            </a:r>
            <a:r>
              <a:rPr lang="ru-RU" sz="1000" dirty="0"/>
              <a:t>84(2Рос=Рус)6</a:t>
            </a:r>
          </a:p>
        </p:txBody>
      </p:sp>
    </p:spTree>
    <p:extLst>
      <p:ext uri="{BB962C8B-B14F-4D97-AF65-F5344CB8AC3E}">
        <p14:creationId xmlns:p14="http://schemas.microsoft.com/office/powerpoint/2010/main" val="3912192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173" y="691270"/>
            <a:ext cx="3591850" cy="5690058"/>
          </a:xfrm>
          <a:prstGeom prst="rect">
            <a:avLst/>
          </a:prstGeom>
          <a:noFill/>
          <a:ln w="381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762567" y="2411010"/>
            <a:ext cx="3816424" cy="3970318"/>
          </a:xfrm>
          <a:prstGeom prst="rect">
            <a:avLst/>
          </a:prstGeom>
          <a:ln w="38100">
            <a:solidFill>
              <a:srgbClr val="00B050"/>
            </a:solidFill>
          </a:ln>
        </p:spPr>
        <p:txBody>
          <a:bodyPr wrap="square">
            <a:spAutoFit/>
          </a:bodyPr>
          <a:lstStyle/>
          <a:p>
            <a:pPr algn="ctr"/>
            <a:r>
              <a:rPr lang="ru-RU" dirty="0"/>
              <a:t>Пропала девушка. </a:t>
            </a:r>
            <a:endParaRPr lang="ru-RU" dirty="0" smtClean="0"/>
          </a:p>
          <a:p>
            <a:pPr algn="ctr"/>
            <a:r>
              <a:rPr lang="ru-RU" dirty="0" smtClean="0"/>
              <a:t>Ее</a:t>
            </a:r>
            <a:r>
              <a:rPr lang="ru-RU" dirty="0"/>
              <a:t> любящая семья нанимает частных детективов Макара Илюшина и Сергея Бабкина</a:t>
            </a:r>
            <a:r>
              <a:rPr lang="ru-RU" dirty="0" smtClean="0"/>
              <a:t>. </a:t>
            </a:r>
          </a:p>
          <a:p>
            <a:pPr algn="ctr"/>
            <a:r>
              <a:rPr lang="ru-RU" dirty="0" smtClean="0"/>
              <a:t>Для </a:t>
            </a:r>
            <a:r>
              <a:rPr lang="ru-RU" dirty="0"/>
              <a:t>профессионалов это несложная задача</a:t>
            </a:r>
            <a:r>
              <a:rPr lang="ru-RU" dirty="0" smtClean="0"/>
              <a:t>. </a:t>
            </a:r>
          </a:p>
          <a:p>
            <a:pPr algn="ctr"/>
            <a:r>
              <a:rPr lang="ru-RU" dirty="0" smtClean="0"/>
              <a:t>Но</a:t>
            </a:r>
            <a:r>
              <a:rPr lang="ru-RU" dirty="0"/>
              <a:t> выстрел наемного убийцы разбивает вдребезги то</a:t>
            </a:r>
            <a:r>
              <a:rPr lang="ru-RU" dirty="0" smtClean="0"/>
              <a:t>, что </a:t>
            </a:r>
            <a:r>
              <a:rPr lang="ru-RU" dirty="0"/>
              <a:t>казалось простым и очевидным. Сыщики понимают</a:t>
            </a:r>
            <a:r>
              <a:rPr lang="ru-RU" dirty="0" smtClean="0"/>
              <a:t>, что </a:t>
            </a:r>
            <a:r>
              <a:rPr lang="ru-RU" dirty="0"/>
              <a:t>стали пешками в чужой игре. </a:t>
            </a:r>
            <a:endParaRPr lang="ru-RU" dirty="0" smtClean="0"/>
          </a:p>
          <a:p>
            <a:pPr algn="ctr"/>
            <a:r>
              <a:rPr lang="ru-RU" dirty="0" smtClean="0"/>
              <a:t>Увидят</a:t>
            </a:r>
            <a:r>
              <a:rPr lang="ru-RU" dirty="0"/>
              <a:t> ли они сквозь морок лицо настоящего преступника</a:t>
            </a:r>
            <a:r>
              <a:rPr lang="ru-RU" dirty="0" smtClean="0"/>
              <a:t>? </a:t>
            </a:r>
          </a:p>
          <a:p>
            <a:pPr algn="ctr"/>
            <a:r>
              <a:rPr lang="ru-RU" dirty="0" smtClean="0"/>
              <a:t>Куда </a:t>
            </a:r>
            <a:r>
              <a:rPr lang="ru-RU" dirty="0"/>
              <a:t>приведут их поиски? </a:t>
            </a:r>
          </a:p>
        </p:txBody>
      </p:sp>
      <p:sp>
        <p:nvSpPr>
          <p:cNvPr id="3" name="Прямоугольник 2"/>
          <p:cNvSpPr/>
          <p:nvPr/>
        </p:nvSpPr>
        <p:spPr>
          <a:xfrm>
            <a:off x="4760620" y="476672"/>
            <a:ext cx="4109585" cy="861774"/>
          </a:xfrm>
          <a:prstGeom prst="rect">
            <a:avLst/>
          </a:prstGeom>
          <a:ln>
            <a:solidFill>
              <a:srgbClr val="00B050"/>
            </a:solidFill>
          </a:ln>
        </p:spPr>
        <p:txBody>
          <a:bodyPr wrap="square">
            <a:spAutoFit/>
          </a:bodyPr>
          <a:lstStyle/>
          <a:p>
            <a:r>
              <a:rPr lang="ru-RU" sz="1000" dirty="0" smtClean="0"/>
              <a:t> Михалкова, Елена</a:t>
            </a:r>
          </a:p>
          <a:p>
            <a:r>
              <a:rPr lang="ru-RU" sz="1000" dirty="0" smtClean="0"/>
              <a:t>Перо </a:t>
            </a:r>
            <a:r>
              <a:rPr lang="ru-RU" sz="1000" dirty="0"/>
              <a:t>бумажной птицы [Текст] : роман / Елена Михалкова. - Москва : АСТ, 2023. - 382, [1] с. - (Новый настоящий детектив Елены </a:t>
            </a:r>
            <a:r>
              <a:rPr lang="ru-RU" sz="1000" dirty="0" smtClean="0"/>
              <a:t>Михалковой).</a:t>
            </a:r>
            <a:endParaRPr lang="ru-RU" sz="1000" dirty="0"/>
          </a:p>
          <a:p>
            <a:r>
              <a:rPr lang="ru-RU" sz="1000" dirty="0"/>
              <a:t>ББК 84(2Рос=Рус)6</a:t>
            </a:r>
          </a:p>
        </p:txBody>
      </p:sp>
    </p:spTree>
    <p:extLst>
      <p:ext uri="{BB962C8B-B14F-4D97-AF65-F5344CB8AC3E}">
        <p14:creationId xmlns:p14="http://schemas.microsoft.com/office/powerpoint/2010/main" val="3543579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90222"/>
            <a:ext cx="3665284" cy="5763113"/>
          </a:xfrm>
          <a:prstGeom prst="rect">
            <a:avLst/>
          </a:prstGeom>
          <a:ln w="38100">
            <a:solidFill>
              <a:schemeClr val="accent5">
                <a:lumMod val="75000"/>
              </a:schemeClr>
            </a:solidFill>
          </a:ln>
        </p:spPr>
      </p:pic>
      <p:sp>
        <p:nvSpPr>
          <p:cNvPr id="4" name="Прямоугольник 3"/>
          <p:cNvSpPr/>
          <p:nvPr/>
        </p:nvSpPr>
        <p:spPr>
          <a:xfrm>
            <a:off x="4860032" y="1484784"/>
            <a:ext cx="4176464" cy="5016758"/>
          </a:xfrm>
          <a:prstGeom prst="rect">
            <a:avLst/>
          </a:prstGeom>
          <a:ln w="38100">
            <a:solidFill>
              <a:schemeClr val="accent5">
                <a:lumMod val="75000"/>
              </a:schemeClr>
            </a:solidFill>
          </a:ln>
        </p:spPr>
        <p:txBody>
          <a:bodyPr wrap="square">
            <a:spAutoFit/>
          </a:bodyPr>
          <a:lstStyle/>
          <a:p>
            <a:pPr algn="ctr"/>
            <a:r>
              <a:rPr lang="ru-RU" sz="1600" dirty="0" smtClean="0"/>
              <a:t>Новое </a:t>
            </a:r>
            <a:r>
              <a:rPr lang="ru-RU" sz="1600" dirty="0"/>
              <a:t>дело Макара Илюшина и Сергея Бабкина началось со лжи. </a:t>
            </a:r>
            <a:endParaRPr lang="ru-RU" sz="1600" dirty="0" smtClean="0"/>
          </a:p>
          <a:p>
            <a:pPr algn="ctr"/>
            <a:r>
              <a:rPr lang="ru-RU" sz="1600" dirty="0" smtClean="0"/>
              <a:t>Частные </a:t>
            </a:r>
            <a:r>
              <a:rPr lang="ru-RU" sz="1600" dirty="0"/>
              <a:t>детективы, специализирующиеся на розыске пропавших людей, берутся найти исчезнувшие из музея картины. </a:t>
            </a:r>
            <a:endParaRPr lang="ru-RU" sz="1600" dirty="0" smtClean="0"/>
          </a:p>
          <a:p>
            <a:pPr algn="ctr"/>
            <a:r>
              <a:rPr lang="ru-RU" sz="1600" dirty="0" smtClean="0"/>
              <a:t>Мир </a:t>
            </a:r>
            <a:r>
              <a:rPr lang="ru-RU" sz="1600" dirty="0"/>
              <a:t>людей искусства полон неприглядных тайн, интриг и подводных течений, заблудиться в нем легко, а вот найти выход — сложно</a:t>
            </a:r>
            <a:r>
              <a:rPr lang="ru-RU" sz="1600" dirty="0" smtClean="0"/>
              <a:t>. </a:t>
            </a:r>
          </a:p>
          <a:p>
            <a:pPr algn="ctr"/>
            <a:r>
              <a:rPr lang="ru-RU" sz="1600" dirty="0" smtClean="0"/>
              <a:t>Как </a:t>
            </a:r>
            <a:r>
              <a:rPr lang="ru-RU" sz="1600" dirty="0"/>
              <a:t>разобраться, кто талантлив, кто бездарен? </a:t>
            </a:r>
            <a:endParaRPr lang="ru-RU" sz="1600" dirty="0" smtClean="0"/>
          </a:p>
          <a:p>
            <a:pPr algn="ctr"/>
            <a:r>
              <a:rPr lang="ru-RU" sz="1600" dirty="0" smtClean="0"/>
              <a:t>Чьи </a:t>
            </a:r>
            <a:r>
              <a:rPr lang="ru-RU" sz="1600" dirty="0"/>
              <a:t>работы стоят дорого, а чьи — не окупят и потраченных красок? </a:t>
            </a:r>
            <a:endParaRPr lang="ru-RU" sz="1600" dirty="0" smtClean="0"/>
          </a:p>
          <a:p>
            <a:pPr algn="ctr"/>
            <a:r>
              <a:rPr lang="ru-RU" sz="1600" dirty="0" smtClean="0"/>
              <a:t>Как </a:t>
            </a:r>
            <a:r>
              <a:rPr lang="ru-RU" sz="1600" dirty="0"/>
              <a:t>связаны кража картин и жестокое убийство? </a:t>
            </a:r>
            <a:endParaRPr lang="ru-RU" sz="1600" dirty="0" smtClean="0"/>
          </a:p>
          <a:p>
            <a:pPr algn="ctr"/>
            <a:r>
              <a:rPr lang="ru-RU" sz="1600" dirty="0" smtClean="0"/>
              <a:t>Об</a:t>
            </a:r>
            <a:r>
              <a:rPr lang="ru-RU" sz="1600" dirty="0"/>
              <a:t> этом — в детективе Елены Михалковой «Тигровый, черный, золотой</a:t>
            </a:r>
            <a:r>
              <a:rPr lang="ru-RU" sz="1600" dirty="0" smtClean="0"/>
              <a:t>».</a:t>
            </a:r>
          </a:p>
          <a:p>
            <a:pPr algn="ctr"/>
            <a:r>
              <a:rPr lang="ru-RU" sz="1600" dirty="0" smtClean="0"/>
              <a:t> Обидеть </a:t>
            </a:r>
            <a:r>
              <a:rPr lang="ru-RU" sz="1600" dirty="0"/>
              <a:t>художника может каждый? </a:t>
            </a:r>
            <a:endParaRPr lang="ru-RU" sz="1600" dirty="0" smtClean="0"/>
          </a:p>
          <a:p>
            <a:pPr algn="ctr"/>
            <a:r>
              <a:rPr lang="ru-RU" sz="1600" dirty="0" smtClean="0"/>
              <a:t>Попробуйте</a:t>
            </a:r>
            <a:r>
              <a:rPr lang="ru-RU" sz="1600" dirty="0"/>
              <a:t>. </a:t>
            </a:r>
            <a:endParaRPr lang="ru-RU" sz="1600" dirty="0" smtClean="0"/>
          </a:p>
          <a:p>
            <a:pPr algn="ctr"/>
            <a:r>
              <a:rPr lang="ru-RU" sz="1600" dirty="0" smtClean="0"/>
              <a:t>Если </a:t>
            </a:r>
            <a:r>
              <a:rPr lang="ru-RU" sz="1600" dirty="0"/>
              <a:t>не боитесь.</a:t>
            </a:r>
          </a:p>
        </p:txBody>
      </p:sp>
      <p:sp>
        <p:nvSpPr>
          <p:cNvPr id="3" name="Прямоугольник 2"/>
          <p:cNvSpPr/>
          <p:nvPr/>
        </p:nvSpPr>
        <p:spPr>
          <a:xfrm>
            <a:off x="4710799" y="336279"/>
            <a:ext cx="4320480" cy="707886"/>
          </a:xfrm>
          <a:prstGeom prst="rect">
            <a:avLst/>
          </a:prstGeom>
          <a:ln>
            <a:solidFill>
              <a:schemeClr val="accent1">
                <a:lumMod val="50000"/>
              </a:schemeClr>
            </a:solidFill>
          </a:ln>
        </p:spPr>
        <p:txBody>
          <a:bodyPr wrap="square">
            <a:spAutoFit/>
          </a:bodyPr>
          <a:lstStyle/>
          <a:p>
            <a:r>
              <a:rPr lang="ru-RU" sz="1000" dirty="0" smtClean="0"/>
              <a:t>Михалкова, Елена</a:t>
            </a:r>
          </a:p>
          <a:p>
            <a:r>
              <a:rPr lang="ru-RU" sz="1000" dirty="0" smtClean="0"/>
              <a:t>Тигровый</a:t>
            </a:r>
            <a:r>
              <a:rPr lang="ru-RU" sz="1000" dirty="0"/>
              <a:t>, черный, золотой [Текст] : роман / Елена Михалкова. - Москва : АСТ, 2022. - 413, [1] с. - (Новый настоящий детектив Елены Михалковой). </a:t>
            </a:r>
          </a:p>
          <a:p>
            <a:r>
              <a:rPr lang="ru-RU" sz="1000" dirty="0" smtClean="0"/>
              <a:t>ББК </a:t>
            </a:r>
            <a:r>
              <a:rPr lang="ru-RU" sz="1000" dirty="0"/>
              <a:t>84(2Рос=Рус)6</a:t>
            </a:r>
          </a:p>
        </p:txBody>
      </p:sp>
    </p:spTree>
    <p:extLst>
      <p:ext uri="{BB962C8B-B14F-4D97-AF65-F5344CB8AC3E}">
        <p14:creationId xmlns:p14="http://schemas.microsoft.com/office/powerpoint/2010/main" val="2058989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631" y="764704"/>
            <a:ext cx="3279923" cy="5157192"/>
          </a:xfrm>
          <a:prstGeom prst="rect">
            <a:avLst/>
          </a:prstGeom>
          <a:ln w="38100">
            <a:solidFill>
              <a:srgbClr val="7030A0"/>
            </a:solidFill>
          </a:ln>
        </p:spPr>
      </p:pic>
      <p:sp>
        <p:nvSpPr>
          <p:cNvPr id="3" name="Прямоугольник 2"/>
          <p:cNvSpPr/>
          <p:nvPr/>
        </p:nvSpPr>
        <p:spPr>
          <a:xfrm>
            <a:off x="4612049" y="1988840"/>
            <a:ext cx="3776375" cy="4278094"/>
          </a:xfrm>
          <a:prstGeom prst="rect">
            <a:avLst/>
          </a:prstGeom>
          <a:ln w="38100">
            <a:solidFill>
              <a:schemeClr val="accent4"/>
            </a:solidFill>
          </a:ln>
        </p:spPr>
        <p:txBody>
          <a:bodyPr wrap="square">
            <a:spAutoFit/>
          </a:bodyPr>
          <a:lstStyle/>
          <a:p>
            <a:pPr algn="ctr"/>
            <a:r>
              <a:rPr lang="ru-RU" sz="1600" dirty="0"/>
              <a:t>Гордое имя «Девушка с приветом</a:t>
            </a:r>
            <a:r>
              <a:rPr lang="ru-RU" sz="1600" dirty="0" smtClean="0"/>
              <a:t>»</a:t>
            </a:r>
          </a:p>
          <a:p>
            <a:pPr algn="ctr"/>
            <a:r>
              <a:rPr lang="ru-RU" sz="1600" dirty="0" smtClean="0"/>
              <a:t> </a:t>
            </a:r>
            <a:r>
              <a:rPr lang="ru-RU" sz="1600" dirty="0"/>
              <a:t>Юля Носова заслужила у соседей, когда бегала вокруг дома за пуделем Приветиком. </a:t>
            </a:r>
            <a:endParaRPr lang="ru-RU" sz="1600" dirty="0" smtClean="0"/>
          </a:p>
          <a:p>
            <a:pPr algn="ctr"/>
            <a:r>
              <a:rPr lang="ru-RU" sz="1600" dirty="0" smtClean="0"/>
              <a:t>Но</a:t>
            </a:r>
            <a:r>
              <a:rPr lang="ru-RU" sz="1600" dirty="0"/>
              <a:t> жизнь ничего не делает просто так. </a:t>
            </a:r>
            <a:endParaRPr lang="ru-RU" sz="1600" dirty="0" smtClean="0"/>
          </a:p>
          <a:p>
            <a:pPr algn="ctr"/>
            <a:r>
              <a:rPr lang="ru-RU" sz="1600" dirty="0" smtClean="0"/>
              <a:t>Все </a:t>
            </a:r>
            <a:r>
              <a:rPr lang="ru-RU" sz="1600" dirty="0"/>
              <a:t>у Юли не как у людей. </a:t>
            </a:r>
            <a:endParaRPr lang="ru-RU" sz="1600" dirty="0" smtClean="0"/>
          </a:p>
          <a:p>
            <a:pPr algn="ctr"/>
            <a:r>
              <a:rPr lang="ru-RU" sz="1600" dirty="0" smtClean="0"/>
              <a:t>Красотка</a:t>
            </a:r>
            <a:r>
              <a:rPr lang="ru-RU" sz="1600" dirty="0"/>
              <a:t>, каких поискать, а встречается с мужчиной, которого терпеть не могут ее подруги и тетя, единственный родной человек</a:t>
            </a:r>
            <a:r>
              <a:rPr lang="ru-RU" sz="1600" dirty="0" smtClean="0"/>
              <a:t>.</a:t>
            </a:r>
          </a:p>
          <a:p>
            <a:pPr algn="ctr"/>
            <a:r>
              <a:rPr lang="ru-RU" sz="1600" dirty="0" smtClean="0"/>
              <a:t> </a:t>
            </a:r>
            <a:r>
              <a:rPr lang="ru-RU" sz="1600" dirty="0"/>
              <a:t>Но может быть, в чем-то они правы? И однажды, выгуливая Приветика, Юлия буквально влетает прямо в объятия красивого незнакомца</a:t>
            </a:r>
            <a:r>
              <a:rPr lang="ru-RU" sz="1600" dirty="0" smtClean="0"/>
              <a:t>.</a:t>
            </a:r>
          </a:p>
          <a:p>
            <a:pPr algn="ctr"/>
            <a:r>
              <a:rPr lang="ru-RU" sz="1600" dirty="0" smtClean="0"/>
              <a:t> </a:t>
            </a:r>
            <a:r>
              <a:rPr lang="ru-RU" sz="1600" dirty="0"/>
              <a:t>Серж идеален — надежный и умный, сильный и богатый. </a:t>
            </a:r>
            <a:endParaRPr lang="ru-RU" sz="1600" dirty="0" smtClean="0"/>
          </a:p>
          <a:p>
            <a:pPr algn="ctr"/>
            <a:r>
              <a:rPr lang="ru-RU" sz="1600" dirty="0" smtClean="0"/>
              <a:t>Правда</a:t>
            </a:r>
            <a:r>
              <a:rPr lang="ru-RU" sz="1600" dirty="0"/>
              <a:t>, есть в нем одна странность... </a:t>
            </a:r>
          </a:p>
        </p:txBody>
      </p:sp>
      <p:sp>
        <p:nvSpPr>
          <p:cNvPr id="4" name="Прямоугольник 3"/>
          <p:cNvSpPr/>
          <p:nvPr/>
        </p:nvSpPr>
        <p:spPr>
          <a:xfrm>
            <a:off x="4484012" y="332656"/>
            <a:ext cx="4032448" cy="861774"/>
          </a:xfrm>
          <a:prstGeom prst="rect">
            <a:avLst/>
          </a:prstGeom>
          <a:ln>
            <a:solidFill>
              <a:srgbClr val="7030A0"/>
            </a:solidFill>
          </a:ln>
        </p:spPr>
        <p:txBody>
          <a:bodyPr wrap="square">
            <a:spAutoFit/>
          </a:bodyPr>
          <a:lstStyle/>
          <a:p>
            <a:r>
              <a:rPr lang="ru-RU" sz="1000" dirty="0" smtClean="0"/>
              <a:t>Нестерова, Наталья</a:t>
            </a:r>
          </a:p>
          <a:p>
            <a:r>
              <a:rPr lang="ru-RU" sz="1000" dirty="0" smtClean="0"/>
              <a:t>Девушка </a:t>
            </a:r>
            <a:r>
              <a:rPr lang="ru-RU" sz="1000" dirty="0"/>
              <a:t>с приветом [Текст] : роман / Наталья Нестерова. - Москва : АСТ, 2022. - 287 с. - (Между нами, девочками. Истории Натальи Нестеровой). </a:t>
            </a:r>
          </a:p>
          <a:p>
            <a:r>
              <a:rPr lang="ru-RU" sz="1000" dirty="0" smtClean="0"/>
              <a:t>ББК </a:t>
            </a:r>
            <a:r>
              <a:rPr lang="ru-RU" sz="1000" dirty="0"/>
              <a:t>84(2Рос=Рус)6</a:t>
            </a:r>
          </a:p>
        </p:txBody>
      </p:sp>
    </p:spTree>
    <p:extLst>
      <p:ext uri="{BB962C8B-B14F-4D97-AF65-F5344CB8AC3E}">
        <p14:creationId xmlns:p14="http://schemas.microsoft.com/office/powerpoint/2010/main" val="259591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55063"/>
            <a:ext cx="3528392" cy="5547874"/>
          </a:xfrm>
          <a:prstGeom prst="rect">
            <a:avLst/>
          </a:prstGeom>
          <a:ln w="38100">
            <a:solidFill>
              <a:srgbClr val="7030A0"/>
            </a:solidFill>
          </a:ln>
        </p:spPr>
      </p:pic>
      <p:sp>
        <p:nvSpPr>
          <p:cNvPr id="3" name="Прямоугольник 2"/>
          <p:cNvSpPr/>
          <p:nvPr/>
        </p:nvSpPr>
        <p:spPr>
          <a:xfrm>
            <a:off x="4716016" y="1628800"/>
            <a:ext cx="3960440" cy="5016758"/>
          </a:xfrm>
          <a:prstGeom prst="rect">
            <a:avLst/>
          </a:prstGeom>
          <a:ln w="38100">
            <a:solidFill>
              <a:schemeClr val="accent4"/>
            </a:solidFill>
          </a:ln>
        </p:spPr>
        <p:txBody>
          <a:bodyPr wrap="square">
            <a:spAutoFit/>
          </a:bodyPr>
          <a:lstStyle/>
          <a:p>
            <a:pPr algn="ctr"/>
            <a:r>
              <a:rPr lang="ru-RU" sz="1600" dirty="0" smtClean="0"/>
              <a:t>Ася </a:t>
            </a:r>
            <a:r>
              <a:rPr lang="ru-RU" sz="1600" dirty="0"/>
              <a:t>Топоркова, девица двадцати пяти лет, окончившая институтский курс, имела монументальную фигуру и сентиментальную душу. </a:t>
            </a:r>
            <a:endParaRPr lang="ru-RU" sz="1600" dirty="0" smtClean="0"/>
          </a:p>
          <a:p>
            <a:pPr algn="ctr"/>
            <a:r>
              <a:rPr lang="ru-RU" sz="1600" dirty="0" smtClean="0"/>
              <a:t>Попытка </a:t>
            </a:r>
            <a:r>
              <a:rPr lang="ru-RU" sz="1600" dirty="0"/>
              <a:t>выйти замуж за ушлого пройдоху была во время пресечена мудрыми родителями, но надолго травмировала её сердце. </a:t>
            </a:r>
            <a:endParaRPr lang="ru-RU" sz="1600" dirty="0" smtClean="0"/>
          </a:p>
          <a:p>
            <a:pPr algn="ctr"/>
            <a:r>
              <a:rPr lang="ru-RU" sz="1600" dirty="0" smtClean="0"/>
              <a:t>Асин  уникальный </a:t>
            </a:r>
            <a:r>
              <a:rPr lang="ru-RU" sz="1600" dirty="0"/>
              <a:t>голос — фирменный знак областной радиостанции, а историями о русском языке заслушивается и стар и млад</a:t>
            </a:r>
            <a:r>
              <a:rPr lang="ru-RU" sz="1600" dirty="0" smtClean="0"/>
              <a:t>.</a:t>
            </a:r>
          </a:p>
          <a:p>
            <a:pPr algn="ctr"/>
            <a:r>
              <a:rPr lang="ru-RU" sz="1600" dirty="0" smtClean="0"/>
              <a:t> </a:t>
            </a:r>
            <a:r>
              <a:rPr lang="ru-RU" sz="1600" dirty="0"/>
              <a:t>У неё прекрасная работа, необычная семья и друг, который с каждым днём становится всё ближе и дороже</a:t>
            </a:r>
            <a:r>
              <a:rPr lang="ru-RU" sz="1600" dirty="0" smtClean="0"/>
              <a:t>.</a:t>
            </a:r>
          </a:p>
          <a:p>
            <a:pPr algn="ctr"/>
            <a:r>
              <a:rPr lang="ru-RU" sz="1600" dirty="0" smtClean="0"/>
              <a:t> </a:t>
            </a:r>
            <a:r>
              <a:rPr lang="ru-RU" sz="1600" dirty="0"/>
              <a:t>Правда, он упорно считает Асю тургеневской девушкой и обращается с ней как с кисейной барышней. </a:t>
            </a:r>
            <a:endParaRPr lang="ru-RU" sz="1600" dirty="0" smtClean="0"/>
          </a:p>
          <a:p>
            <a:pPr algn="ctr"/>
            <a:r>
              <a:rPr lang="ru-RU" sz="1600" dirty="0" smtClean="0"/>
              <a:t>Обрадует</a:t>
            </a:r>
            <a:r>
              <a:rPr lang="ru-RU" sz="1600" dirty="0"/>
              <a:t> ли его столкновение с реальностью? </a:t>
            </a:r>
          </a:p>
        </p:txBody>
      </p:sp>
      <p:sp>
        <p:nvSpPr>
          <p:cNvPr id="4" name="Прямоугольник 3"/>
          <p:cNvSpPr/>
          <p:nvPr/>
        </p:nvSpPr>
        <p:spPr>
          <a:xfrm>
            <a:off x="5056268" y="322440"/>
            <a:ext cx="3618148" cy="861774"/>
          </a:xfrm>
          <a:prstGeom prst="rect">
            <a:avLst/>
          </a:prstGeom>
          <a:ln>
            <a:solidFill>
              <a:srgbClr val="7030A0"/>
            </a:solidFill>
          </a:ln>
        </p:spPr>
        <p:txBody>
          <a:bodyPr wrap="square">
            <a:spAutoFit/>
          </a:bodyPr>
          <a:lstStyle/>
          <a:p>
            <a:r>
              <a:rPr lang="ru-RU" sz="1000" dirty="0" smtClean="0"/>
              <a:t> Нестерова, Наталья</a:t>
            </a:r>
          </a:p>
          <a:p>
            <a:r>
              <a:rPr lang="ru-RU" sz="1000" dirty="0" smtClean="0"/>
              <a:t>Точки </a:t>
            </a:r>
            <a:r>
              <a:rPr lang="ru-RU" sz="1000" dirty="0"/>
              <a:t>над "Ё" [Текст] : роман / Наталья Нестерова. - Москва : АСТ, 2023. - 286 с. - (Между нами, девочками. Истории Натальи Нестеровой). </a:t>
            </a:r>
          </a:p>
          <a:p>
            <a:r>
              <a:rPr lang="ru-RU" sz="1000" dirty="0" smtClean="0"/>
              <a:t>ББК </a:t>
            </a:r>
            <a:r>
              <a:rPr lang="ru-RU" sz="1000" dirty="0"/>
              <a:t>84(2Рос=Рус)6</a:t>
            </a:r>
          </a:p>
        </p:txBody>
      </p:sp>
    </p:spTree>
    <p:extLst>
      <p:ext uri="{BB962C8B-B14F-4D97-AF65-F5344CB8AC3E}">
        <p14:creationId xmlns:p14="http://schemas.microsoft.com/office/powerpoint/2010/main" val="75353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50" y="525164"/>
            <a:ext cx="3856187" cy="6072187"/>
          </a:xfrm>
          <a:prstGeom prst="rect">
            <a:avLst/>
          </a:prstGeom>
          <a:ln w="38100">
            <a:solidFill>
              <a:srgbClr val="FFFF00"/>
            </a:solidFill>
          </a:ln>
        </p:spPr>
      </p:pic>
      <p:sp>
        <p:nvSpPr>
          <p:cNvPr id="3" name="Прямоугольник 2"/>
          <p:cNvSpPr/>
          <p:nvPr/>
        </p:nvSpPr>
        <p:spPr>
          <a:xfrm>
            <a:off x="4805772" y="1124744"/>
            <a:ext cx="4104456" cy="5509200"/>
          </a:xfrm>
          <a:prstGeom prst="rect">
            <a:avLst/>
          </a:prstGeom>
          <a:ln w="38100">
            <a:solidFill>
              <a:srgbClr val="C00000"/>
            </a:solidFill>
          </a:ln>
        </p:spPr>
        <p:txBody>
          <a:bodyPr wrap="square">
            <a:spAutoFit/>
          </a:bodyPr>
          <a:lstStyle/>
          <a:p>
            <a:pPr algn="ctr"/>
            <a:r>
              <a:rPr lang="ru-RU" sz="1600" dirty="0" smtClean="0"/>
              <a:t> Дочь булочника унаследовала от бабушки серебряное кольцо. Оно оказалось не простым, надев его, девушка изменилась и стала не кем иным, как княжной Таракановой! </a:t>
            </a:r>
          </a:p>
          <a:p>
            <a:pPr algn="ctr"/>
            <a:r>
              <a:rPr lang="ru-RU" sz="1600" dirty="0" smtClean="0"/>
              <a:t>В наше время кольцо попадает в руки учительницы Ани. Она убегает от жестокого мужа к Даше, племяннице доброжелательной соседки. Однако приезжает уже не застенчивая девушка, а смелая дама. Странности на этом не заканчиваются!</a:t>
            </a:r>
          </a:p>
          <a:p>
            <a:pPr algn="ctr"/>
            <a:r>
              <a:rPr lang="ru-RU" sz="1600" dirty="0" smtClean="0"/>
              <a:t> Однажды Даша возвращается домой и находит в шкафу убитого Аниного мужа, а сама гостья пропала. Куда она делась? Кто убил мужа и почему его оставили в ее квартире? Даша отправляется на поиски и выясняет, что сомнительной гостьей была вовсе не Аня, а выдававшая себя за нее незнакомка...</a:t>
            </a:r>
          </a:p>
          <a:p>
            <a:pPr algn="ctr"/>
            <a:r>
              <a:rPr lang="ru-RU" sz="1600" dirty="0" smtClean="0"/>
              <a:t>Получится ли у Даши отыскать незнакомку и расследовать преступление?</a:t>
            </a:r>
            <a:endParaRPr lang="ru-RU" sz="1600" dirty="0"/>
          </a:p>
        </p:txBody>
      </p:sp>
      <p:sp>
        <p:nvSpPr>
          <p:cNvPr id="4" name="Прямоугольник 3"/>
          <p:cNvSpPr/>
          <p:nvPr/>
        </p:nvSpPr>
        <p:spPr>
          <a:xfrm>
            <a:off x="4338228" y="141739"/>
            <a:ext cx="4572000" cy="707886"/>
          </a:xfrm>
          <a:prstGeom prst="rect">
            <a:avLst/>
          </a:prstGeom>
          <a:ln>
            <a:solidFill>
              <a:srgbClr val="C00000"/>
            </a:solidFill>
          </a:ln>
        </p:spPr>
        <p:txBody>
          <a:bodyPr wrap="square">
            <a:spAutoFit/>
          </a:bodyPr>
          <a:lstStyle/>
          <a:p>
            <a:r>
              <a:rPr lang="ru-RU" sz="1000" dirty="0" smtClean="0"/>
              <a:t>Александрова, </a:t>
            </a:r>
            <a:r>
              <a:rPr lang="ru-RU" sz="1000" dirty="0"/>
              <a:t>Наталья </a:t>
            </a:r>
            <a:endParaRPr lang="ru-RU" sz="1000" dirty="0" smtClean="0"/>
          </a:p>
          <a:p>
            <a:r>
              <a:rPr lang="ru-RU" sz="1000" dirty="0" smtClean="0"/>
              <a:t>Кольцо </a:t>
            </a:r>
            <a:r>
              <a:rPr lang="ru-RU" sz="1000" dirty="0"/>
              <a:t>княжны Таракановой [Текст] : роман / Наталья Александрова. - Москва : Эксмо, 2023. - 318 с. - (Артефакт &amp; </a:t>
            </a:r>
            <a:r>
              <a:rPr lang="ru-RU" sz="1000" dirty="0" smtClean="0"/>
              <a:t>Детектив)</a:t>
            </a:r>
          </a:p>
          <a:p>
            <a:r>
              <a:rPr lang="ru-RU" sz="1000" dirty="0" smtClean="0"/>
              <a:t>ББК </a:t>
            </a:r>
            <a:r>
              <a:rPr lang="ru-RU" sz="1000" dirty="0"/>
              <a:t>84(2Рос=Рус)6</a:t>
            </a:r>
          </a:p>
        </p:txBody>
      </p:sp>
    </p:spTree>
    <p:extLst>
      <p:ext uri="{BB962C8B-B14F-4D97-AF65-F5344CB8AC3E}">
        <p14:creationId xmlns:p14="http://schemas.microsoft.com/office/powerpoint/2010/main" val="3451418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89267"/>
            <a:ext cx="3744416" cy="5424070"/>
          </a:xfrm>
          <a:prstGeom prst="rect">
            <a:avLst/>
          </a:prstGeom>
          <a:ln w="38100">
            <a:solidFill>
              <a:srgbClr val="FFFF00"/>
            </a:solidFill>
          </a:ln>
        </p:spPr>
      </p:pic>
      <p:sp>
        <p:nvSpPr>
          <p:cNvPr id="3" name="Прямоугольник 2"/>
          <p:cNvSpPr/>
          <p:nvPr/>
        </p:nvSpPr>
        <p:spPr>
          <a:xfrm>
            <a:off x="5144526" y="1988840"/>
            <a:ext cx="3672409" cy="4524315"/>
          </a:xfrm>
          <a:prstGeom prst="rect">
            <a:avLst/>
          </a:prstGeom>
          <a:ln w="38100">
            <a:solidFill>
              <a:schemeClr val="tx2">
                <a:lumMod val="75000"/>
              </a:schemeClr>
            </a:solidFill>
          </a:ln>
        </p:spPr>
        <p:txBody>
          <a:bodyPr wrap="square">
            <a:spAutoFit/>
          </a:bodyPr>
          <a:lstStyle/>
          <a:p>
            <a:pPr algn="ctr"/>
            <a:r>
              <a:rPr lang="ru-RU" sz="1600" dirty="0"/>
              <a:t>В пожаре, вспыхнувшем в загородном особняке, гибнет крупный столичный бизнесмен Антон Фигурских. По официальной версии, причиной возгорания стала неисправная электропроводка</a:t>
            </a:r>
            <a:r>
              <a:rPr lang="ru-RU" sz="1600" dirty="0" smtClean="0"/>
              <a:t>.</a:t>
            </a:r>
          </a:p>
          <a:p>
            <a:pPr algn="ctr"/>
            <a:r>
              <a:rPr lang="ru-RU" sz="1600" dirty="0" smtClean="0"/>
              <a:t> </a:t>
            </a:r>
            <a:r>
              <a:rPr lang="ru-RU" sz="1600" dirty="0"/>
              <a:t>Никто не догадывается о том, что «человек-акула», как звали Фигурских партнёры и конкуренты по бизнесу, разочаровавшись в жизни, пользуясь несчастным случаем, решает исчезнуть навсегда. </a:t>
            </a:r>
            <a:endParaRPr lang="ru-RU" sz="1600" dirty="0" smtClean="0"/>
          </a:p>
          <a:p>
            <a:pPr algn="ctr"/>
            <a:r>
              <a:rPr lang="ru-RU" sz="1600" dirty="0" smtClean="0"/>
              <a:t>Вместо </a:t>
            </a:r>
            <a:r>
              <a:rPr lang="ru-RU" sz="1600" dirty="0"/>
              <a:t>него появляется обыкновенный простолюдин Павел Зайцев, который после долгого отсутствия спешит вернуться на малую родину, в Поволжскую степь, в деревню Краюху. </a:t>
            </a:r>
          </a:p>
        </p:txBody>
      </p:sp>
      <p:sp>
        <p:nvSpPr>
          <p:cNvPr id="4" name="Прямоугольник 3"/>
          <p:cNvSpPr/>
          <p:nvPr/>
        </p:nvSpPr>
        <p:spPr>
          <a:xfrm>
            <a:off x="4856495" y="404664"/>
            <a:ext cx="3960440" cy="707886"/>
          </a:xfrm>
          <a:prstGeom prst="rect">
            <a:avLst/>
          </a:prstGeom>
          <a:ln>
            <a:solidFill>
              <a:schemeClr val="accent1">
                <a:lumMod val="50000"/>
              </a:schemeClr>
            </a:solidFill>
          </a:ln>
        </p:spPr>
        <p:txBody>
          <a:bodyPr wrap="square">
            <a:spAutoFit/>
          </a:bodyPr>
          <a:lstStyle/>
          <a:p>
            <a:r>
              <a:rPr lang="ru-RU" sz="1000" dirty="0" smtClean="0"/>
              <a:t> Новиков, Александр</a:t>
            </a:r>
          </a:p>
          <a:p>
            <a:r>
              <a:rPr lang="ru-RU" sz="1000" dirty="0" smtClean="0"/>
              <a:t>Поймать </a:t>
            </a:r>
            <a:r>
              <a:rPr lang="ru-RU" sz="1000" dirty="0"/>
              <a:t>тишину [Текст] : роман / Александр Новиков. - Москва : Вече, 2023. - 317, [2] с. - (Волжский роман</a:t>
            </a:r>
            <a:r>
              <a:rPr lang="ru-RU" sz="1000" dirty="0" smtClean="0"/>
              <a:t>).</a:t>
            </a:r>
          </a:p>
          <a:p>
            <a:r>
              <a:rPr lang="ru-RU" sz="1000" dirty="0" smtClean="0"/>
              <a:t>ББК </a:t>
            </a:r>
            <a:r>
              <a:rPr lang="ru-RU" sz="1000" dirty="0"/>
              <a:t>84(2Рос=Рус)6</a:t>
            </a:r>
          </a:p>
        </p:txBody>
      </p:sp>
    </p:spTree>
    <p:extLst>
      <p:ext uri="{BB962C8B-B14F-4D97-AF65-F5344CB8AC3E}">
        <p14:creationId xmlns:p14="http://schemas.microsoft.com/office/powerpoint/2010/main" val="1773366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3" y="620688"/>
            <a:ext cx="3517811" cy="5531236"/>
          </a:xfrm>
          <a:prstGeom prst="rect">
            <a:avLst/>
          </a:prstGeom>
          <a:ln w="38100">
            <a:solidFill>
              <a:schemeClr val="accent6">
                <a:lumMod val="50000"/>
              </a:schemeClr>
            </a:solidFill>
          </a:ln>
        </p:spPr>
      </p:pic>
      <p:sp>
        <p:nvSpPr>
          <p:cNvPr id="3" name="Прямоугольник 2"/>
          <p:cNvSpPr/>
          <p:nvPr/>
        </p:nvSpPr>
        <p:spPr>
          <a:xfrm>
            <a:off x="4860032" y="1340768"/>
            <a:ext cx="3664968" cy="5016758"/>
          </a:xfrm>
          <a:prstGeom prst="rect">
            <a:avLst/>
          </a:prstGeom>
          <a:ln w="38100">
            <a:solidFill>
              <a:schemeClr val="accent6">
                <a:lumMod val="50000"/>
              </a:schemeClr>
            </a:solidFill>
          </a:ln>
        </p:spPr>
        <p:txBody>
          <a:bodyPr wrap="square">
            <a:spAutoFit/>
          </a:bodyPr>
          <a:lstStyle/>
          <a:p>
            <a:pPr algn="ctr"/>
            <a:r>
              <a:rPr lang="ru-RU" sz="1600" dirty="0"/>
              <a:t>Зимой 1912 года в одном из уездов Псковской губернии произошло кровавое убийство, потрясающее своей жестокостью и масштабами. </a:t>
            </a:r>
            <a:endParaRPr lang="ru-RU" sz="1600" dirty="0" smtClean="0"/>
          </a:p>
          <a:p>
            <a:pPr algn="ctr"/>
            <a:r>
              <a:rPr lang="ru-RU" sz="1600" dirty="0" smtClean="0"/>
              <a:t>Неизвестный </a:t>
            </a:r>
            <a:r>
              <a:rPr lang="ru-RU" sz="1600" dirty="0"/>
              <a:t>злодей не пощадил не только взрослых обитателей зажиточного дома, но и малолетних детей. </a:t>
            </a:r>
            <a:endParaRPr lang="ru-RU" sz="1600" dirty="0" smtClean="0"/>
          </a:p>
          <a:p>
            <a:pPr algn="ctr"/>
            <a:r>
              <a:rPr lang="ru-RU" sz="1600" dirty="0" smtClean="0"/>
              <a:t>Следователь </a:t>
            </a:r>
            <a:r>
              <a:rPr lang="ru-RU" sz="1600" dirty="0"/>
              <a:t>Константин Павлович Маршал взялся распутать это дело, однако это не так легко, ведь ни одного живого свидетеля не осталось. </a:t>
            </a:r>
            <a:endParaRPr lang="ru-RU" sz="1600" dirty="0" smtClean="0"/>
          </a:p>
          <a:p>
            <a:pPr algn="ctr"/>
            <a:r>
              <a:rPr lang="ru-RU" sz="1600" dirty="0" smtClean="0"/>
              <a:t>Похоже</a:t>
            </a:r>
            <a:r>
              <a:rPr lang="ru-RU" sz="1600" dirty="0"/>
              <a:t>, что-то известно странной девушке, появляющейся всегда в черном, но вот только добиться от нее показаний невозможно: это блаженная, не говорящая ни слова вот уже долгое время. </a:t>
            </a:r>
            <a:endParaRPr lang="ru-RU" sz="1600" dirty="0" smtClean="0"/>
          </a:p>
          <a:p>
            <a:pPr algn="ctr"/>
            <a:r>
              <a:rPr lang="ru-RU" sz="1600" dirty="0" smtClean="0"/>
              <a:t>Но</a:t>
            </a:r>
            <a:r>
              <a:rPr lang="ru-RU" sz="1600" dirty="0"/>
              <a:t> молодой следователь не сдается</a:t>
            </a:r>
            <a:r>
              <a:rPr lang="ru-RU" sz="1600" dirty="0" smtClean="0"/>
              <a:t>...</a:t>
            </a:r>
          </a:p>
          <a:p>
            <a:pPr algn="ctr"/>
            <a:r>
              <a:rPr lang="ru-RU" sz="1600" dirty="0" smtClean="0"/>
              <a:t>Роман </a:t>
            </a:r>
            <a:r>
              <a:rPr lang="ru-RU" sz="1600" dirty="0"/>
              <a:t>основан на реальных событиях. </a:t>
            </a:r>
          </a:p>
        </p:txBody>
      </p:sp>
      <p:sp>
        <p:nvSpPr>
          <p:cNvPr id="4" name="Прямоугольник 3"/>
          <p:cNvSpPr/>
          <p:nvPr/>
        </p:nvSpPr>
        <p:spPr>
          <a:xfrm>
            <a:off x="4708576" y="188640"/>
            <a:ext cx="3816424" cy="707886"/>
          </a:xfrm>
          <a:prstGeom prst="rect">
            <a:avLst/>
          </a:prstGeom>
          <a:ln>
            <a:solidFill>
              <a:schemeClr val="bg2">
                <a:lumMod val="10000"/>
              </a:schemeClr>
            </a:solidFill>
          </a:ln>
        </p:spPr>
        <p:txBody>
          <a:bodyPr wrap="square">
            <a:spAutoFit/>
          </a:bodyPr>
          <a:lstStyle/>
          <a:p>
            <a:r>
              <a:rPr lang="ru-RU" sz="1000" dirty="0" smtClean="0"/>
              <a:t>Пензенский, Александр</a:t>
            </a:r>
          </a:p>
          <a:p>
            <a:r>
              <a:rPr lang="ru-RU" sz="1000" dirty="0" smtClean="0"/>
              <a:t>Красный </a:t>
            </a:r>
            <a:r>
              <a:rPr lang="ru-RU" sz="1000" dirty="0"/>
              <a:t>снег [Текст] : роман / Александр Пензенский. - Москва : АСТ, 2023. - 285, [2] с. - (Мастера сыска). </a:t>
            </a:r>
          </a:p>
          <a:p>
            <a:r>
              <a:rPr lang="ru-RU" sz="1000" dirty="0" smtClean="0"/>
              <a:t>ББК </a:t>
            </a:r>
            <a:r>
              <a:rPr lang="ru-RU" sz="1000" dirty="0"/>
              <a:t>84(2Рос=Рус)6</a:t>
            </a:r>
          </a:p>
        </p:txBody>
      </p:sp>
    </p:spTree>
    <p:extLst>
      <p:ext uri="{BB962C8B-B14F-4D97-AF65-F5344CB8AC3E}">
        <p14:creationId xmlns:p14="http://schemas.microsoft.com/office/powerpoint/2010/main" val="126035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565" y="655063"/>
            <a:ext cx="3528392" cy="5547874"/>
          </a:xfrm>
          <a:prstGeom prst="rect">
            <a:avLst/>
          </a:prstGeom>
          <a:ln w="38100">
            <a:solidFill>
              <a:schemeClr val="accent2">
                <a:lumMod val="50000"/>
              </a:schemeClr>
            </a:solidFill>
          </a:ln>
        </p:spPr>
      </p:pic>
      <p:sp>
        <p:nvSpPr>
          <p:cNvPr id="3" name="Прямоугольник 2"/>
          <p:cNvSpPr/>
          <p:nvPr/>
        </p:nvSpPr>
        <p:spPr>
          <a:xfrm>
            <a:off x="4863868" y="1268760"/>
            <a:ext cx="3635896" cy="5262979"/>
          </a:xfrm>
          <a:prstGeom prst="rect">
            <a:avLst/>
          </a:prstGeom>
          <a:ln w="38100">
            <a:solidFill>
              <a:schemeClr val="accent2">
                <a:lumMod val="50000"/>
              </a:schemeClr>
            </a:solidFill>
          </a:ln>
        </p:spPr>
        <p:txBody>
          <a:bodyPr wrap="square">
            <a:spAutoFit/>
          </a:bodyPr>
          <a:lstStyle/>
          <a:p>
            <a:pPr algn="ctr"/>
            <a:r>
              <a:rPr lang="ru-RU" sz="1400" dirty="0"/>
              <a:t>1911 год, конец жаркого лета, Санкт-Петербург. </a:t>
            </a:r>
            <a:endParaRPr lang="ru-RU" sz="1400" dirty="0" smtClean="0"/>
          </a:p>
          <a:p>
            <a:pPr algn="ctr"/>
            <a:r>
              <a:rPr lang="ru-RU" sz="1400" dirty="0" smtClean="0"/>
              <a:t>Глава </a:t>
            </a:r>
            <a:r>
              <a:rPr lang="ru-RU" sz="1400" dirty="0"/>
              <a:t>столичной уголовной полиции Владимир Гаврилович Филиппов вместе с помощником Александром Павловичем Свиридовым расследует странное самоубийство преподавателя юридического факультета Университета Сергея Зимина. </a:t>
            </a:r>
            <a:endParaRPr lang="ru-RU" sz="1400" dirty="0" smtClean="0"/>
          </a:p>
          <a:p>
            <a:pPr algn="ctr"/>
            <a:r>
              <a:rPr lang="ru-RU" sz="1400" dirty="0" smtClean="0"/>
              <a:t>В </a:t>
            </a:r>
            <a:r>
              <a:rPr lang="ru-RU" sz="1400" dirty="0"/>
              <a:t>ход расследования вплетается череда убийств людей, связанных с Зиминым, и всплывают политические взгляды как самого Зимина, так и его убитых знакомых. Взгляды эти совсем неблагонадежны. </a:t>
            </a:r>
            <a:endParaRPr lang="ru-RU" sz="1400" dirty="0" smtClean="0"/>
          </a:p>
          <a:p>
            <a:pPr algn="ctr"/>
            <a:r>
              <a:rPr lang="ru-RU" sz="1400" dirty="0" smtClean="0"/>
              <a:t>Но </a:t>
            </a:r>
            <a:r>
              <a:rPr lang="ru-RU" sz="1400" dirty="0"/>
              <a:t>один из свидетелей характеризует Зимина с другой стороны. </a:t>
            </a:r>
            <a:endParaRPr lang="ru-RU" sz="1400" dirty="0" smtClean="0"/>
          </a:p>
          <a:p>
            <a:pPr algn="ctr"/>
            <a:r>
              <a:rPr lang="ru-RU" sz="1400" dirty="0" smtClean="0"/>
              <a:t>По </a:t>
            </a:r>
            <a:r>
              <a:rPr lang="ru-RU" sz="1400" dirty="0"/>
              <a:t>его словам, Зимин  - провокатор и агент охранки, подбивавший свою возлюбленную и ее брата на убийство ни много ни мало, а самого Петра Столыпина</a:t>
            </a:r>
            <a:r>
              <a:rPr lang="ru-RU" sz="1400" dirty="0" smtClean="0"/>
              <a:t>!</a:t>
            </a:r>
          </a:p>
          <a:p>
            <a:pPr algn="ctr"/>
            <a:r>
              <a:rPr lang="ru-RU" sz="1400" dirty="0" smtClean="0"/>
              <a:t> </a:t>
            </a:r>
            <a:r>
              <a:rPr lang="ru-RU" sz="1400" dirty="0"/>
              <a:t>Сыщики берутся за дело, но чем дальше, тем запутаннее оно становится, ведь в игру вмешиваются интересы весьма высокопоставленных лиц.  </a:t>
            </a:r>
            <a:endParaRPr lang="ru-RU" sz="1400" dirty="0" smtClean="0"/>
          </a:p>
          <a:p>
            <a:pPr algn="ctr"/>
            <a:r>
              <a:rPr lang="ru-RU" sz="1400" dirty="0" smtClean="0"/>
              <a:t>Роман </a:t>
            </a:r>
            <a:r>
              <a:rPr lang="ru-RU" sz="1400" dirty="0"/>
              <a:t>основан на реальных событиях. </a:t>
            </a:r>
          </a:p>
        </p:txBody>
      </p:sp>
      <p:sp>
        <p:nvSpPr>
          <p:cNvPr id="4" name="Прямоугольник 3"/>
          <p:cNvSpPr/>
          <p:nvPr/>
        </p:nvSpPr>
        <p:spPr>
          <a:xfrm>
            <a:off x="4499992" y="332656"/>
            <a:ext cx="4572000" cy="707886"/>
          </a:xfrm>
          <a:prstGeom prst="rect">
            <a:avLst/>
          </a:prstGeom>
          <a:ln>
            <a:solidFill>
              <a:schemeClr val="bg2">
                <a:lumMod val="25000"/>
              </a:schemeClr>
            </a:solidFill>
          </a:ln>
        </p:spPr>
        <p:txBody>
          <a:bodyPr>
            <a:spAutoFit/>
          </a:bodyPr>
          <a:lstStyle/>
          <a:p>
            <a:r>
              <a:rPr lang="ru-RU" sz="1000" dirty="0" smtClean="0"/>
              <a:t>Пензенский, Александр</a:t>
            </a:r>
          </a:p>
          <a:p>
            <a:r>
              <a:rPr lang="ru-RU" sz="1000" dirty="0" smtClean="0"/>
              <a:t>По </a:t>
            </a:r>
            <a:r>
              <a:rPr lang="ru-RU" sz="1000" dirty="0"/>
              <a:t>высочайшему велению [Текст] : роман / Александр Пензенский. - Москва : АСТ, 2021. - 252, [2] с. - (Мастера сыска). </a:t>
            </a:r>
          </a:p>
          <a:p>
            <a:r>
              <a:rPr lang="ru-RU" sz="1000" dirty="0" smtClean="0"/>
              <a:t>ББК </a:t>
            </a:r>
            <a:r>
              <a:rPr lang="ru-RU" sz="1000" dirty="0"/>
              <a:t>84(2Рос=Рус)6</a:t>
            </a:r>
          </a:p>
        </p:txBody>
      </p:sp>
    </p:spTree>
    <p:extLst>
      <p:ext uri="{BB962C8B-B14F-4D97-AF65-F5344CB8AC3E}">
        <p14:creationId xmlns:p14="http://schemas.microsoft.com/office/powerpoint/2010/main" val="89088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824" y="751011"/>
            <a:ext cx="3488868" cy="5485726"/>
          </a:xfrm>
          <a:prstGeom prst="rect">
            <a:avLst/>
          </a:prstGeom>
          <a:ln w="38100">
            <a:solidFill>
              <a:srgbClr val="FF0000"/>
            </a:solidFill>
          </a:ln>
        </p:spPr>
      </p:pic>
      <p:sp>
        <p:nvSpPr>
          <p:cNvPr id="3" name="Прямоугольник 2"/>
          <p:cNvSpPr/>
          <p:nvPr/>
        </p:nvSpPr>
        <p:spPr>
          <a:xfrm>
            <a:off x="4849300" y="2204864"/>
            <a:ext cx="3888432" cy="4031873"/>
          </a:xfrm>
          <a:prstGeom prst="rect">
            <a:avLst/>
          </a:prstGeom>
          <a:ln w="38100">
            <a:solidFill>
              <a:schemeClr val="tx1"/>
            </a:solidFill>
          </a:ln>
        </p:spPr>
        <p:txBody>
          <a:bodyPr wrap="square">
            <a:spAutoFit/>
          </a:bodyPr>
          <a:lstStyle/>
          <a:p>
            <a:pPr algn="ctr"/>
            <a:r>
              <a:rPr lang="ru-RU" sz="1600" dirty="0"/>
              <a:t>Перелом в русской войне неизбежен</a:t>
            </a:r>
            <a:r>
              <a:rPr lang="ru-RU" sz="1600" dirty="0" smtClean="0"/>
              <a:t>?</a:t>
            </a:r>
          </a:p>
          <a:p>
            <a:pPr algn="ctr"/>
            <a:r>
              <a:rPr lang="ru-RU" sz="1600" dirty="0" smtClean="0"/>
              <a:t> </a:t>
            </a:r>
            <a:r>
              <a:rPr lang="ru-RU" sz="1600" dirty="0"/>
              <a:t>Так видится</a:t>
            </a:r>
            <a:r>
              <a:rPr lang="ru-RU" sz="1600" dirty="0" smtClean="0"/>
              <a:t>!</a:t>
            </a:r>
          </a:p>
          <a:p>
            <a:pPr algn="ctr"/>
            <a:r>
              <a:rPr lang="ru-RU" sz="1600" dirty="0" smtClean="0"/>
              <a:t> </a:t>
            </a:r>
            <a:r>
              <a:rPr lang="ru-RU" sz="1600" dirty="0"/>
              <a:t>Иначе зачем бы всё это было — затевать переход через Арктику, преодолевая и претерпевая</a:t>
            </a:r>
            <a:r>
              <a:rPr lang="ru-RU" sz="1600" dirty="0" smtClean="0"/>
              <a:t>?!</a:t>
            </a:r>
          </a:p>
          <a:p>
            <a:pPr algn="ctr"/>
            <a:r>
              <a:rPr lang="ru-RU" sz="1600" dirty="0" smtClean="0"/>
              <a:t> </a:t>
            </a:r>
            <a:r>
              <a:rPr lang="ru-RU" sz="1600" dirty="0"/>
              <a:t>Люди, тот же адмирал Рожественский или император Николай пытаются идти наперекор... потому что обязаны «сломать через коленку» Её Упрямое Величество Историю</a:t>
            </a:r>
            <a:r>
              <a:rPr lang="ru-RU" sz="1600" dirty="0" smtClean="0"/>
              <a:t>.</a:t>
            </a:r>
          </a:p>
          <a:p>
            <a:pPr algn="ctr"/>
            <a:r>
              <a:rPr lang="ru-RU" sz="1600" dirty="0" smtClean="0"/>
              <a:t> Впереди </a:t>
            </a:r>
            <a:r>
              <a:rPr lang="ru-RU" sz="1600" dirty="0"/>
              <a:t>бои эскадр, блестяще реализованные морские операции... и политические интриги — решения по завершению «русско-японской» и будущие расклады очередного межвоенного порядка. </a:t>
            </a:r>
          </a:p>
        </p:txBody>
      </p:sp>
      <p:sp>
        <p:nvSpPr>
          <p:cNvPr id="4" name="Прямоугольник 3"/>
          <p:cNvSpPr/>
          <p:nvPr/>
        </p:nvSpPr>
        <p:spPr>
          <a:xfrm>
            <a:off x="4427984" y="329494"/>
            <a:ext cx="4572000" cy="861774"/>
          </a:xfrm>
          <a:prstGeom prst="rect">
            <a:avLst/>
          </a:prstGeom>
          <a:ln>
            <a:solidFill>
              <a:schemeClr val="tx1">
                <a:lumMod val="95000"/>
                <a:lumOff val="5000"/>
              </a:schemeClr>
            </a:solidFill>
          </a:ln>
        </p:spPr>
        <p:txBody>
          <a:bodyPr>
            <a:spAutoFit/>
          </a:bodyPr>
          <a:lstStyle/>
          <a:p>
            <a:r>
              <a:rPr lang="ru-RU" sz="1000" dirty="0" smtClean="0"/>
              <a:t> Плетнев, Александр</a:t>
            </a:r>
          </a:p>
          <a:p>
            <a:r>
              <a:rPr lang="ru-RU" sz="1000" dirty="0" smtClean="0"/>
              <a:t>Адмиралы </a:t>
            </a:r>
            <a:r>
              <a:rPr lang="ru-RU" sz="1000" dirty="0"/>
              <a:t>Арктики: Осколки недоброго века [Текст] : роман / Александр Плетнев. - Москва : АСТ : Ленинград, 2023. - 349, [2] с. - (Военная фантастика). - Загл. обл. - Загл. на корешке : Осколки недоброго века. </a:t>
            </a:r>
            <a:r>
              <a:rPr lang="ru-RU" sz="1000" dirty="0" smtClean="0"/>
              <a:t>Цикл </a:t>
            </a:r>
            <a:r>
              <a:rPr lang="ru-RU" sz="1000" dirty="0"/>
              <a:t>Адмиралы Арктики</a:t>
            </a:r>
          </a:p>
          <a:p>
            <a:r>
              <a:rPr lang="ru-RU" sz="1000" dirty="0"/>
              <a:t>ББК 84(2Рос=Рус)6</a:t>
            </a:r>
          </a:p>
        </p:txBody>
      </p:sp>
    </p:spTree>
    <p:extLst>
      <p:ext uri="{BB962C8B-B14F-4D97-AF65-F5344CB8AC3E}">
        <p14:creationId xmlns:p14="http://schemas.microsoft.com/office/powerpoint/2010/main" val="3995364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974" y="692696"/>
            <a:ext cx="3480524" cy="5472608"/>
          </a:xfrm>
          <a:prstGeom prst="rect">
            <a:avLst/>
          </a:prstGeom>
          <a:ln w="38100">
            <a:solidFill>
              <a:schemeClr val="tx1"/>
            </a:solidFill>
          </a:ln>
        </p:spPr>
      </p:pic>
      <p:sp>
        <p:nvSpPr>
          <p:cNvPr id="3" name="Прямоугольник 2"/>
          <p:cNvSpPr/>
          <p:nvPr/>
        </p:nvSpPr>
        <p:spPr>
          <a:xfrm>
            <a:off x="4947448" y="1640989"/>
            <a:ext cx="3563888" cy="4524315"/>
          </a:xfrm>
          <a:prstGeom prst="rect">
            <a:avLst/>
          </a:prstGeom>
          <a:ln w="38100">
            <a:solidFill>
              <a:schemeClr val="accent6">
                <a:lumMod val="75000"/>
              </a:schemeClr>
            </a:solidFill>
          </a:ln>
        </p:spPr>
        <p:txBody>
          <a:bodyPr wrap="square">
            <a:spAutoFit/>
          </a:bodyPr>
          <a:lstStyle/>
          <a:p>
            <a:pPr algn="ctr"/>
            <a:r>
              <a:rPr lang="ru-RU" dirty="0"/>
              <a:t>ОРХИДЕЯ — один из самых таинственных, загадочных и мистических цветов на свете. И это роднит ее с зеркалом — тоже весьма таинственной и мистической вещью, много веков будоражащей фантазию не только писателей, но и самых обычных людей. </a:t>
            </a:r>
            <a:endParaRPr lang="ru-RU" dirty="0" smtClean="0"/>
          </a:p>
          <a:p>
            <a:pPr algn="ctr"/>
            <a:r>
              <a:rPr lang="ru-RU" dirty="0" smtClean="0"/>
              <a:t>Кто </a:t>
            </a:r>
            <a:r>
              <a:rPr lang="ru-RU" dirty="0"/>
              <a:t>из нас не мечтал бы побывать в зазеркалье или хотя бы поговорить с собственным отражением. </a:t>
            </a:r>
            <a:endParaRPr lang="ru-RU" dirty="0" smtClean="0"/>
          </a:p>
          <a:p>
            <a:pPr algn="ctr"/>
            <a:r>
              <a:rPr lang="ru-RU" dirty="0" smtClean="0"/>
              <a:t>И</a:t>
            </a:r>
            <a:r>
              <a:rPr lang="ru-RU" dirty="0"/>
              <a:t> герою романа </a:t>
            </a:r>
            <a:endParaRPr lang="ru-RU" dirty="0" smtClean="0"/>
          </a:p>
          <a:p>
            <a:pPr algn="ctr"/>
            <a:r>
              <a:rPr lang="ru-RU" dirty="0" smtClean="0"/>
              <a:t>«</a:t>
            </a:r>
            <a:r>
              <a:rPr lang="ru-RU" dirty="0"/>
              <a:t>ОБНЯТЬСЯ, ЧТОБЫ УЦЕЛЕТЬ</a:t>
            </a:r>
            <a:r>
              <a:rPr lang="ru-RU" dirty="0" smtClean="0"/>
              <a:t>»</a:t>
            </a:r>
          </a:p>
          <a:p>
            <a:pPr algn="ctr"/>
            <a:r>
              <a:rPr lang="ru-RU" dirty="0" smtClean="0"/>
              <a:t> </a:t>
            </a:r>
            <a:r>
              <a:rPr lang="ru-RU" dirty="0"/>
              <a:t>это однажды удалось... </a:t>
            </a:r>
          </a:p>
        </p:txBody>
      </p:sp>
      <p:sp>
        <p:nvSpPr>
          <p:cNvPr id="4" name="Прямоугольник 3"/>
          <p:cNvSpPr/>
          <p:nvPr/>
        </p:nvSpPr>
        <p:spPr>
          <a:xfrm>
            <a:off x="4705464" y="404664"/>
            <a:ext cx="3805872" cy="707886"/>
          </a:xfrm>
          <a:prstGeom prst="rect">
            <a:avLst/>
          </a:prstGeom>
          <a:ln>
            <a:solidFill>
              <a:schemeClr val="accent6">
                <a:lumMod val="75000"/>
              </a:schemeClr>
            </a:solidFill>
          </a:ln>
        </p:spPr>
        <p:txBody>
          <a:bodyPr wrap="square">
            <a:spAutoFit/>
          </a:bodyPr>
          <a:lstStyle/>
          <a:p>
            <a:r>
              <a:rPr lang="ru-RU" sz="1000" dirty="0" smtClean="0"/>
              <a:t>Рой, Олег</a:t>
            </a:r>
          </a:p>
          <a:p>
            <a:r>
              <a:rPr lang="ru-RU" sz="1000" dirty="0" smtClean="0"/>
              <a:t>Обняться</a:t>
            </a:r>
            <a:r>
              <a:rPr lang="ru-RU" sz="1000" dirty="0"/>
              <a:t>, чтобы уцелеть [Текст] : роман / Олег Рой. - Москва : Эксмо, 2023. - 315, [2] с. - (Цветочная коллекция). </a:t>
            </a:r>
          </a:p>
          <a:p>
            <a:r>
              <a:rPr lang="ru-RU" sz="1000" dirty="0" smtClean="0"/>
              <a:t>ББК </a:t>
            </a:r>
            <a:r>
              <a:rPr lang="ru-RU" sz="1000" dirty="0"/>
              <a:t>84(2Рос=Рус)6</a:t>
            </a:r>
          </a:p>
        </p:txBody>
      </p:sp>
    </p:spTree>
    <p:extLst>
      <p:ext uri="{BB962C8B-B14F-4D97-AF65-F5344CB8AC3E}">
        <p14:creationId xmlns:p14="http://schemas.microsoft.com/office/powerpoint/2010/main" val="595812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932" y="745670"/>
            <a:ext cx="3774910" cy="5399400"/>
          </a:xfrm>
          <a:prstGeom prst="rect">
            <a:avLst/>
          </a:prstGeom>
          <a:ln w="38100">
            <a:solidFill>
              <a:srgbClr val="C00000"/>
            </a:solidFill>
          </a:ln>
        </p:spPr>
      </p:pic>
      <p:sp>
        <p:nvSpPr>
          <p:cNvPr id="3" name="Прямоугольник 2"/>
          <p:cNvSpPr/>
          <p:nvPr/>
        </p:nvSpPr>
        <p:spPr>
          <a:xfrm>
            <a:off x="5112089" y="1620755"/>
            <a:ext cx="3563888" cy="4524315"/>
          </a:xfrm>
          <a:prstGeom prst="rect">
            <a:avLst/>
          </a:prstGeom>
          <a:ln w="38100">
            <a:solidFill>
              <a:srgbClr val="C00000"/>
            </a:solidFill>
          </a:ln>
        </p:spPr>
        <p:txBody>
          <a:bodyPr wrap="square">
            <a:spAutoFit/>
          </a:bodyPr>
          <a:lstStyle/>
          <a:p>
            <a:pPr algn="ctr"/>
            <a:r>
              <a:rPr lang="ru-RU" dirty="0"/>
              <a:t>Помнит ли город людей, которые прожили в нём всю жизнь</a:t>
            </a:r>
            <a:r>
              <a:rPr lang="ru-RU" dirty="0" smtClean="0"/>
              <a:t>? Ежедневно </a:t>
            </a:r>
            <a:r>
              <a:rPr lang="ru-RU" dirty="0"/>
              <a:t>ходили по его улицам, вдыхали его бриз, пыль и дым, боролись за его мир и целостность, опускали в его землю любимых людей и встречали объятиями новое поколение</a:t>
            </a:r>
            <a:r>
              <a:rPr lang="ru-RU" dirty="0" smtClean="0"/>
              <a:t>.</a:t>
            </a:r>
          </a:p>
          <a:p>
            <a:pPr algn="ctr"/>
            <a:r>
              <a:rPr lang="ru-RU" dirty="0" smtClean="0"/>
              <a:t> Знаю</a:t>
            </a:r>
            <a:r>
              <a:rPr lang="ru-RU" dirty="0"/>
              <a:t>, что всех лиц не запомнить, что люди похожи на быстрое и бесконечное течение реки. Но верю, что город помнит тех, кто его любит, </a:t>
            </a:r>
            <a:endParaRPr lang="ru-RU" dirty="0" smtClean="0"/>
          </a:p>
          <a:p>
            <a:pPr algn="ctr"/>
            <a:r>
              <a:rPr lang="ru-RU" dirty="0" smtClean="0"/>
              <a:t>кто </a:t>
            </a:r>
            <a:r>
              <a:rPr lang="ru-RU" dirty="0"/>
              <a:t>служит ему делом — </a:t>
            </a:r>
            <a:endParaRPr lang="ru-RU" dirty="0" smtClean="0"/>
          </a:p>
          <a:p>
            <a:pPr algn="ctr"/>
            <a:r>
              <a:rPr lang="ru-RU" dirty="0" smtClean="0"/>
              <a:t>они </a:t>
            </a:r>
            <a:r>
              <a:rPr lang="ru-RU" dirty="0"/>
              <a:t>оставляют тут свои отпечатки. </a:t>
            </a:r>
          </a:p>
        </p:txBody>
      </p:sp>
      <p:sp>
        <p:nvSpPr>
          <p:cNvPr id="4" name="Прямоугольник 3"/>
          <p:cNvSpPr/>
          <p:nvPr/>
        </p:nvSpPr>
        <p:spPr>
          <a:xfrm>
            <a:off x="5219593" y="314783"/>
            <a:ext cx="3456384" cy="861774"/>
          </a:xfrm>
          <a:prstGeom prst="rect">
            <a:avLst/>
          </a:prstGeom>
          <a:ln>
            <a:solidFill>
              <a:schemeClr val="accent2">
                <a:lumMod val="75000"/>
              </a:schemeClr>
            </a:solidFill>
          </a:ln>
        </p:spPr>
        <p:txBody>
          <a:bodyPr wrap="square">
            <a:spAutoFit/>
          </a:bodyPr>
          <a:lstStyle/>
          <a:p>
            <a:r>
              <a:rPr lang="ru-RU" sz="1000" dirty="0" smtClean="0"/>
              <a:t>Сафарли</a:t>
            </a:r>
            <a:r>
              <a:rPr lang="ru-RU" sz="1000" dirty="0"/>
              <a:t>, Эльчин.</a:t>
            </a:r>
          </a:p>
          <a:p>
            <a:r>
              <a:rPr lang="ru-RU" sz="1000" dirty="0" smtClean="0"/>
              <a:t>Тут </a:t>
            </a:r>
            <a:r>
              <a:rPr lang="ru-RU" sz="1000" dirty="0"/>
              <a:t>мой дом [Текст] : роман / Эльчин Сафарли. - Москва : АСТ, 2023. - 315, [1] с. - (Бестселлеры Эльчина Сафарли</a:t>
            </a:r>
            <a:r>
              <a:rPr lang="ru-RU" sz="1000" dirty="0" smtClean="0"/>
              <a:t>).</a:t>
            </a:r>
            <a:endParaRPr lang="ru-RU" sz="1000" dirty="0"/>
          </a:p>
          <a:p>
            <a:r>
              <a:rPr lang="ru-RU" sz="1000" dirty="0"/>
              <a:t>Издан в авторской редакции</a:t>
            </a:r>
          </a:p>
          <a:p>
            <a:r>
              <a:rPr lang="ru-RU" sz="1000" dirty="0"/>
              <a:t>ББК 84(2Рос=Рус)6</a:t>
            </a:r>
          </a:p>
        </p:txBody>
      </p:sp>
    </p:spTree>
    <p:extLst>
      <p:ext uri="{BB962C8B-B14F-4D97-AF65-F5344CB8AC3E}">
        <p14:creationId xmlns:p14="http://schemas.microsoft.com/office/powerpoint/2010/main" val="3217779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124" y="692696"/>
            <a:ext cx="3528096" cy="5547407"/>
          </a:xfrm>
          <a:prstGeom prst="rect">
            <a:avLst/>
          </a:prstGeom>
          <a:ln w="38100">
            <a:solidFill>
              <a:srgbClr val="C00000"/>
            </a:solidFill>
          </a:ln>
        </p:spPr>
      </p:pic>
      <p:sp>
        <p:nvSpPr>
          <p:cNvPr id="3" name="Прямоугольник 2"/>
          <p:cNvSpPr/>
          <p:nvPr/>
        </p:nvSpPr>
        <p:spPr>
          <a:xfrm>
            <a:off x="5148064" y="1556792"/>
            <a:ext cx="3744416" cy="5078313"/>
          </a:xfrm>
          <a:prstGeom prst="rect">
            <a:avLst/>
          </a:prstGeom>
          <a:ln w="38100">
            <a:solidFill>
              <a:srgbClr val="C00000"/>
            </a:solidFill>
          </a:ln>
        </p:spPr>
        <p:txBody>
          <a:bodyPr wrap="square">
            <a:spAutoFit/>
          </a:bodyPr>
          <a:lstStyle/>
          <a:p>
            <a:pPr algn="ctr"/>
            <a:endParaRPr lang="ru-RU" dirty="0"/>
          </a:p>
          <a:p>
            <a:pPr algn="ctr"/>
            <a:r>
              <a:rPr lang="ru-RU" dirty="0" smtClean="0"/>
              <a:t>Сегодняшние </a:t>
            </a:r>
            <a:r>
              <a:rPr lang="ru-RU" dirty="0"/>
              <a:t>сорокалетние, по сути, и есть Россия: </a:t>
            </a:r>
            <a:endParaRPr lang="ru-RU" dirty="0" smtClean="0"/>
          </a:p>
          <a:p>
            <a:pPr algn="ctr"/>
            <a:r>
              <a:rPr lang="ru-RU" dirty="0" smtClean="0"/>
              <a:t>они </a:t>
            </a:r>
            <a:r>
              <a:rPr lang="ru-RU" dirty="0"/>
              <a:t>пережили четыре феноменальных десятилетия и сейчас способны жить и действовать в полную силу. </a:t>
            </a:r>
            <a:endParaRPr lang="ru-RU" dirty="0" smtClean="0"/>
          </a:p>
          <a:p>
            <a:pPr algn="ctr"/>
            <a:r>
              <a:rPr lang="ru-RU" dirty="0" smtClean="0"/>
              <a:t>Темы </a:t>
            </a:r>
            <a:r>
              <a:rPr lang="ru-RU" dirty="0"/>
              <a:t>нового сборника «Плохая жена хорошего мужа» — извечные отношения полов, поиск себя, одиночество, душевная дистанция между людьми. </a:t>
            </a:r>
            <a:endParaRPr lang="ru-RU" dirty="0" smtClean="0"/>
          </a:p>
          <a:p>
            <a:pPr algn="ctr"/>
            <a:r>
              <a:rPr lang="ru-RU" dirty="0" smtClean="0"/>
              <a:t>Но</a:t>
            </a:r>
            <a:r>
              <a:rPr lang="ru-RU" dirty="0"/>
              <a:t> контекст, сам воздух книги предельно современны, а герои полны скептицизма и самоиронии. Драмы — почти чеховские, трагедии — почти античные, но время — наши дни</a:t>
            </a:r>
            <a:r>
              <a:rPr lang="ru-RU" dirty="0" smtClean="0"/>
              <a:t>. </a:t>
            </a:r>
            <a:endParaRPr lang="ru-RU" dirty="0"/>
          </a:p>
        </p:txBody>
      </p:sp>
      <p:sp>
        <p:nvSpPr>
          <p:cNvPr id="4" name="Прямоугольник 3"/>
          <p:cNvSpPr/>
          <p:nvPr/>
        </p:nvSpPr>
        <p:spPr>
          <a:xfrm>
            <a:off x="4320480" y="181957"/>
            <a:ext cx="4572000" cy="861774"/>
          </a:xfrm>
          <a:prstGeom prst="rect">
            <a:avLst/>
          </a:prstGeom>
          <a:ln>
            <a:solidFill>
              <a:schemeClr val="accent2">
                <a:lumMod val="50000"/>
              </a:schemeClr>
            </a:solidFill>
          </a:ln>
        </p:spPr>
        <p:txBody>
          <a:bodyPr>
            <a:spAutoFit/>
          </a:bodyPr>
          <a:lstStyle/>
          <a:p>
            <a:r>
              <a:rPr lang="ru-RU" sz="1000" dirty="0" smtClean="0"/>
              <a:t>Снегирев</a:t>
            </a:r>
            <a:r>
              <a:rPr lang="ru-RU" sz="1000" dirty="0"/>
              <a:t>, Александр.</a:t>
            </a:r>
          </a:p>
          <a:p>
            <a:r>
              <a:rPr lang="ru-RU" sz="1000" dirty="0" smtClean="0"/>
              <a:t> </a:t>
            </a:r>
            <a:r>
              <a:rPr lang="ru-RU" sz="1000" dirty="0"/>
              <a:t>Плохая жена хорошего мужа [Текст] : рассказы / Александр Снегирев. - Москва : АСТ : Редакция Елены Шубиной, 2022. - 375, [4] с. - (Проза нашего времени). </a:t>
            </a:r>
          </a:p>
          <a:p>
            <a:r>
              <a:rPr lang="ru-RU" sz="1000" dirty="0"/>
              <a:t>Содержит нецензурную брань</a:t>
            </a:r>
          </a:p>
          <a:p>
            <a:r>
              <a:rPr lang="ru-RU" sz="1000" dirty="0"/>
              <a:t>ББК 84(2Рос=Рус)6</a:t>
            </a:r>
          </a:p>
        </p:txBody>
      </p:sp>
    </p:spTree>
    <p:extLst>
      <p:ext uri="{BB962C8B-B14F-4D97-AF65-F5344CB8AC3E}">
        <p14:creationId xmlns:p14="http://schemas.microsoft.com/office/powerpoint/2010/main" val="3219298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733685"/>
            <a:ext cx="3550480" cy="5655199"/>
          </a:xfrm>
          <a:prstGeom prst="rect">
            <a:avLst/>
          </a:prstGeom>
          <a:ln w="38100">
            <a:solidFill>
              <a:schemeClr val="accent1">
                <a:lumMod val="75000"/>
              </a:schemeClr>
            </a:solidFill>
          </a:ln>
        </p:spPr>
      </p:pic>
      <p:sp>
        <p:nvSpPr>
          <p:cNvPr id="3" name="Прямоугольник 2"/>
          <p:cNvSpPr/>
          <p:nvPr/>
        </p:nvSpPr>
        <p:spPr>
          <a:xfrm>
            <a:off x="5004048" y="1556792"/>
            <a:ext cx="3563888" cy="4832092"/>
          </a:xfrm>
          <a:prstGeom prst="rect">
            <a:avLst/>
          </a:prstGeom>
          <a:ln w="38100">
            <a:solidFill>
              <a:schemeClr val="accent1">
                <a:lumMod val="75000"/>
              </a:schemeClr>
            </a:solidFill>
          </a:ln>
        </p:spPr>
        <p:txBody>
          <a:bodyPr wrap="square">
            <a:spAutoFit/>
          </a:bodyPr>
          <a:lstStyle/>
          <a:p>
            <a:pPr algn="ctr"/>
            <a:r>
              <a:rPr lang="ru-RU" sz="1400" dirty="0"/>
              <a:t>Шефу криминальной полиции области полковнику Гущину и его напарникам Клавдию Мамонтову и Макару Псалтырникову предстоит разгадать новую детективно-мистическую головоломку в остросюжетном романе Татьяны Степановой «Коридор затмений</a:t>
            </a:r>
            <a:r>
              <a:rPr lang="ru-RU" sz="1400" dirty="0" smtClean="0"/>
              <a:t>». Совершено </a:t>
            </a:r>
            <a:r>
              <a:rPr lang="ru-RU" sz="1400" dirty="0"/>
              <a:t>жестокое преступление. </a:t>
            </a:r>
            <a:endParaRPr lang="ru-RU" sz="1400" dirty="0" smtClean="0"/>
          </a:p>
          <a:p>
            <a:pPr algn="ctr"/>
            <a:r>
              <a:rPr lang="ru-RU" sz="1400" dirty="0" smtClean="0"/>
              <a:t>В</a:t>
            </a:r>
            <a:r>
              <a:rPr lang="ru-RU" sz="1400" dirty="0"/>
              <a:t> своей квартире убита немолодая пьющая женщина, работница склада медтоваров Анна Лаврентьева. </a:t>
            </a:r>
            <a:endParaRPr lang="ru-RU" sz="1400" dirty="0" smtClean="0"/>
          </a:p>
          <a:p>
            <a:pPr algn="ctr"/>
            <a:r>
              <a:rPr lang="ru-RU" sz="1400" dirty="0" smtClean="0"/>
              <a:t>Первым </a:t>
            </a:r>
            <a:r>
              <a:rPr lang="ru-RU" sz="1400" dirty="0"/>
              <a:t>подозреваемым становится взрослый сын потерпевшей — Алексей. Женившись, он отселился от матери, но вскоре потерял работу и начал требовать раздела их общей квартиры. </a:t>
            </a:r>
            <a:endParaRPr lang="ru-RU" sz="1400" dirty="0" smtClean="0"/>
          </a:p>
          <a:p>
            <a:pPr algn="ctr"/>
            <a:r>
              <a:rPr lang="ru-RU" sz="1400" dirty="0" smtClean="0"/>
              <a:t>Алексея </a:t>
            </a:r>
            <a:r>
              <a:rPr lang="ru-RU" sz="1400" dirty="0"/>
              <a:t>задерживают, хотя его жена утверждает, что в тот день он не уходил из дома. </a:t>
            </a:r>
            <a:endParaRPr lang="ru-RU" sz="1400" dirty="0" smtClean="0"/>
          </a:p>
          <a:p>
            <a:pPr algn="ctr"/>
            <a:r>
              <a:rPr lang="ru-RU" sz="1400" dirty="0" smtClean="0"/>
              <a:t>Однако </a:t>
            </a:r>
            <a:r>
              <a:rPr lang="ru-RU" sz="1400" dirty="0"/>
              <a:t>вскоре происходит второе убийство...</a:t>
            </a:r>
          </a:p>
          <a:p>
            <a:pPr algn="ctr"/>
            <a:endParaRPr lang="ru-RU" sz="1400" dirty="0"/>
          </a:p>
        </p:txBody>
      </p:sp>
      <p:sp>
        <p:nvSpPr>
          <p:cNvPr id="4" name="Прямоугольник 3"/>
          <p:cNvSpPr/>
          <p:nvPr/>
        </p:nvSpPr>
        <p:spPr>
          <a:xfrm>
            <a:off x="4355976" y="188640"/>
            <a:ext cx="4211960" cy="861774"/>
          </a:xfrm>
          <a:prstGeom prst="rect">
            <a:avLst/>
          </a:prstGeom>
          <a:ln>
            <a:solidFill>
              <a:schemeClr val="accent1">
                <a:lumMod val="50000"/>
              </a:schemeClr>
            </a:solidFill>
          </a:ln>
        </p:spPr>
        <p:txBody>
          <a:bodyPr wrap="square">
            <a:spAutoFit/>
          </a:bodyPr>
          <a:lstStyle/>
          <a:p>
            <a:r>
              <a:rPr lang="ru-RU" sz="1000" dirty="0" smtClean="0"/>
              <a:t>Степанова</a:t>
            </a:r>
            <a:r>
              <a:rPr lang="ru-RU" sz="1000" dirty="0"/>
              <a:t>, Татьяна Юрьевна.</a:t>
            </a:r>
          </a:p>
          <a:p>
            <a:r>
              <a:rPr lang="ru-RU" sz="1000" dirty="0" smtClean="0"/>
              <a:t>Коридор </a:t>
            </a:r>
            <a:r>
              <a:rPr lang="ru-RU" sz="1000" dirty="0"/>
              <a:t>затмений [Текст] : художественная лит-ра / Татьяна Степанова. - Москва : Эксмо, 2023. - 381, [1] с. - (По следам громких дел. Детективы Т. Степановой</a:t>
            </a:r>
            <a:r>
              <a:rPr lang="ru-RU" sz="1000" dirty="0" smtClean="0"/>
              <a:t>).</a:t>
            </a:r>
          </a:p>
          <a:p>
            <a:r>
              <a:rPr lang="ru-RU" sz="1000" dirty="0" smtClean="0"/>
              <a:t>ББК </a:t>
            </a:r>
            <a:r>
              <a:rPr lang="ru-RU" sz="1000" dirty="0"/>
              <a:t>84(2Рос=Рус)6</a:t>
            </a:r>
          </a:p>
        </p:txBody>
      </p:sp>
    </p:spTree>
    <p:extLst>
      <p:ext uri="{BB962C8B-B14F-4D97-AF65-F5344CB8AC3E}">
        <p14:creationId xmlns:p14="http://schemas.microsoft.com/office/powerpoint/2010/main" val="937247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5" y="641061"/>
            <a:ext cx="3734593" cy="5872094"/>
          </a:xfrm>
          <a:prstGeom prst="rect">
            <a:avLst/>
          </a:prstGeom>
          <a:ln w="38100">
            <a:solidFill>
              <a:srgbClr val="0070C0"/>
            </a:solidFill>
          </a:ln>
        </p:spPr>
      </p:pic>
      <p:sp>
        <p:nvSpPr>
          <p:cNvPr id="3" name="Прямоугольник 2"/>
          <p:cNvSpPr/>
          <p:nvPr/>
        </p:nvSpPr>
        <p:spPr>
          <a:xfrm>
            <a:off x="4819499" y="1988840"/>
            <a:ext cx="3923928" cy="4524315"/>
          </a:xfrm>
          <a:prstGeom prst="rect">
            <a:avLst/>
          </a:prstGeom>
          <a:ln w="38100">
            <a:solidFill>
              <a:srgbClr val="0070C0"/>
            </a:solidFill>
          </a:ln>
        </p:spPr>
        <p:txBody>
          <a:bodyPr wrap="square">
            <a:spAutoFit/>
          </a:bodyPr>
          <a:lstStyle/>
          <a:p>
            <a:pPr algn="ctr"/>
            <a:r>
              <a:rPr lang="ru-RU" dirty="0"/>
              <a:t>Есть ошибки, искуплением которых может быть только любовь</a:t>
            </a:r>
            <a:r>
              <a:rPr lang="ru-RU" dirty="0" smtClean="0"/>
              <a:t>.</a:t>
            </a:r>
          </a:p>
          <a:p>
            <a:pPr algn="ctr"/>
            <a:r>
              <a:rPr lang="ru-RU" dirty="0" smtClean="0"/>
              <a:t> </a:t>
            </a:r>
            <a:r>
              <a:rPr lang="ru-RU" dirty="0"/>
              <a:t>Судьба Тине, четырнадцатилетней девочке из обычной московской семьи, посылает сложное испытание. Больше нет вчерашних друзей, привычных радостей, любимого театра. </a:t>
            </a:r>
            <a:endParaRPr lang="ru-RU" dirty="0" smtClean="0"/>
          </a:p>
          <a:p>
            <a:pPr algn="ctr"/>
            <a:r>
              <a:rPr lang="ru-RU" dirty="0" smtClean="0"/>
              <a:t>Но</a:t>
            </a:r>
            <a:r>
              <a:rPr lang="ru-RU" dirty="0"/>
              <a:t> неожиданно в ее жизни появляется что-то, что затмевает ей всё — и семью, и школу, и заставляет забыть обо всех невзгодах. </a:t>
            </a:r>
            <a:endParaRPr lang="ru-RU" dirty="0" smtClean="0"/>
          </a:p>
          <a:p>
            <a:pPr algn="ctr"/>
            <a:r>
              <a:rPr lang="ru-RU" dirty="0" smtClean="0"/>
              <a:t>Это </a:t>
            </a:r>
            <a:r>
              <a:rPr lang="ru-RU" dirty="0"/>
              <a:t>любовь, которая побуждает забыть обо всем, </a:t>
            </a:r>
            <a:endParaRPr lang="ru-RU" dirty="0" smtClean="0"/>
          </a:p>
          <a:p>
            <a:pPr algn="ctr"/>
            <a:r>
              <a:rPr lang="ru-RU" dirty="0" smtClean="0"/>
              <a:t>всё </a:t>
            </a:r>
            <a:r>
              <a:rPr lang="ru-RU" dirty="0"/>
              <a:t>рушит и всё меняет в жизни... </a:t>
            </a:r>
          </a:p>
        </p:txBody>
      </p:sp>
      <p:sp>
        <p:nvSpPr>
          <p:cNvPr id="4" name="Прямоугольник 3"/>
          <p:cNvSpPr/>
          <p:nvPr/>
        </p:nvSpPr>
        <p:spPr>
          <a:xfrm>
            <a:off x="4355976" y="260648"/>
            <a:ext cx="4572000" cy="830997"/>
          </a:xfrm>
          <a:prstGeom prst="rect">
            <a:avLst/>
          </a:prstGeom>
          <a:ln>
            <a:solidFill>
              <a:srgbClr val="0070C0"/>
            </a:solidFill>
          </a:ln>
        </p:spPr>
        <p:txBody>
          <a:bodyPr>
            <a:spAutoFit/>
          </a:bodyPr>
          <a:lstStyle/>
          <a:p>
            <a:r>
              <a:rPr lang="ru-RU" sz="1200" dirty="0"/>
              <a:t>Терентьева, Наталия. </a:t>
            </a:r>
          </a:p>
          <a:p>
            <a:r>
              <a:rPr lang="ru-RU" sz="1200" dirty="0"/>
              <a:t>Птица, летящая к небу : роман / Наталия Терентьева. - Москва : АСТ, 2022. - 317 с. - (Золотые небеса).</a:t>
            </a:r>
          </a:p>
          <a:p>
            <a:r>
              <a:rPr lang="ru-RU" sz="1200" dirty="0"/>
              <a:t>84(2Рос=Рус)6</a:t>
            </a:r>
          </a:p>
        </p:txBody>
      </p:sp>
    </p:spTree>
    <p:extLst>
      <p:ext uri="{BB962C8B-B14F-4D97-AF65-F5344CB8AC3E}">
        <p14:creationId xmlns:p14="http://schemas.microsoft.com/office/powerpoint/2010/main" val="2674901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655" y="933956"/>
            <a:ext cx="3886189" cy="4990087"/>
          </a:xfrm>
          <a:prstGeom prst="rect">
            <a:avLst/>
          </a:prstGeom>
          <a:ln w="38100">
            <a:solidFill>
              <a:schemeClr val="accent6">
                <a:lumMod val="50000"/>
              </a:schemeClr>
            </a:solidFill>
          </a:ln>
        </p:spPr>
      </p:pic>
      <p:sp>
        <p:nvSpPr>
          <p:cNvPr id="3" name="Прямоугольник 2"/>
          <p:cNvSpPr/>
          <p:nvPr/>
        </p:nvSpPr>
        <p:spPr>
          <a:xfrm>
            <a:off x="4788024" y="1916832"/>
            <a:ext cx="4211960" cy="4524315"/>
          </a:xfrm>
          <a:prstGeom prst="rect">
            <a:avLst/>
          </a:prstGeom>
          <a:ln w="38100">
            <a:solidFill>
              <a:schemeClr val="accent6">
                <a:lumMod val="50000"/>
              </a:schemeClr>
            </a:solidFill>
          </a:ln>
        </p:spPr>
        <p:txBody>
          <a:bodyPr wrap="square">
            <a:spAutoFit/>
          </a:bodyPr>
          <a:lstStyle/>
          <a:p>
            <a:pPr algn="ctr"/>
            <a:endParaRPr lang="ru-RU" dirty="0"/>
          </a:p>
          <a:p>
            <a:pPr algn="ctr"/>
            <a:r>
              <a:rPr lang="ru-RU" dirty="0" smtClean="0"/>
              <a:t>Новая </a:t>
            </a:r>
            <a:r>
              <a:rPr lang="ru-RU" dirty="0"/>
              <a:t>история о музейном коте Тихоне от известной журналистки и писательницы Маши Трауб. </a:t>
            </a:r>
            <a:endParaRPr lang="ru-RU" dirty="0" smtClean="0"/>
          </a:p>
          <a:p>
            <a:pPr algn="ctr"/>
            <a:r>
              <a:rPr lang="ru-RU" dirty="0" smtClean="0"/>
              <a:t>Здесь </a:t>
            </a:r>
            <a:r>
              <a:rPr lang="ru-RU" dirty="0"/>
              <a:t>вместе с новыми друзьями — прекрасной кошечкой Норой, </a:t>
            </a:r>
            <a:endParaRPr lang="ru-RU" dirty="0" smtClean="0"/>
          </a:p>
          <a:p>
            <a:pPr algn="ctr"/>
            <a:r>
              <a:rPr lang="ru-RU" dirty="0" smtClean="0"/>
              <a:t>морской </a:t>
            </a:r>
            <a:r>
              <a:rPr lang="ru-RU" dirty="0"/>
              <a:t>свинкой Марысей, </a:t>
            </a:r>
            <a:endParaRPr lang="ru-RU" dirty="0" smtClean="0"/>
          </a:p>
          <a:p>
            <a:pPr algn="ctr"/>
            <a:r>
              <a:rPr lang="ru-RU" dirty="0" smtClean="0"/>
              <a:t>псом </a:t>
            </a:r>
            <a:r>
              <a:rPr lang="ru-RU" dirty="0"/>
              <a:t>Вениамином </a:t>
            </a:r>
            <a:endParaRPr lang="ru-RU" dirty="0" smtClean="0"/>
          </a:p>
          <a:p>
            <a:pPr algn="ctr"/>
            <a:r>
              <a:rPr lang="ru-RU" dirty="0" smtClean="0"/>
              <a:t>и</a:t>
            </a:r>
            <a:r>
              <a:rPr lang="ru-RU" dirty="0"/>
              <a:t> совой Владимиром Семеновичем — Тихон отправляется в путешествие на настоящем корабле, мечтая вернуться домой в музей или хотя бы отыскать старого друга Котовского. </a:t>
            </a:r>
            <a:endParaRPr lang="ru-RU" dirty="0" smtClean="0"/>
          </a:p>
          <a:p>
            <a:pPr algn="ctr"/>
            <a:r>
              <a:rPr lang="ru-RU" dirty="0" smtClean="0"/>
              <a:t>Но</a:t>
            </a:r>
            <a:r>
              <a:rPr lang="ru-RU" dirty="0"/>
              <a:t> на этом пути его ждут невероятные и головокружительные испытания. Приблизят ли они его к мечте? </a:t>
            </a:r>
          </a:p>
        </p:txBody>
      </p:sp>
      <p:sp>
        <p:nvSpPr>
          <p:cNvPr id="4" name="Прямоугольник 3"/>
          <p:cNvSpPr/>
          <p:nvPr/>
        </p:nvSpPr>
        <p:spPr>
          <a:xfrm>
            <a:off x="4927784" y="188640"/>
            <a:ext cx="3932440" cy="861774"/>
          </a:xfrm>
          <a:prstGeom prst="rect">
            <a:avLst/>
          </a:prstGeom>
          <a:ln>
            <a:solidFill>
              <a:schemeClr val="accent2">
                <a:lumMod val="50000"/>
              </a:schemeClr>
            </a:solidFill>
          </a:ln>
        </p:spPr>
        <p:txBody>
          <a:bodyPr wrap="square">
            <a:spAutoFit/>
          </a:bodyPr>
          <a:lstStyle/>
          <a:p>
            <a:r>
              <a:rPr lang="ru-RU" sz="1000" dirty="0" smtClean="0"/>
              <a:t>Трауб</a:t>
            </a:r>
            <a:r>
              <a:rPr lang="ru-RU" sz="1000" dirty="0"/>
              <a:t>, Маша.</a:t>
            </a:r>
          </a:p>
          <a:p>
            <a:r>
              <a:rPr lang="ru-RU" sz="1000" dirty="0" smtClean="0"/>
              <a:t>Кот </a:t>
            </a:r>
            <a:r>
              <a:rPr lang="ru-RU" sz="1000" dirty="0"/>
              <a:t>Тихон и новые испытания [Текст] : художественная лит-ра / Маша Трауб ; рисунки Валерия Козлова. - Москва : Книги Вилли Винки : АСТ, 2023. - 124, [3] с. : ил. - (Приключения кота Тихона</a:t>
            </a:r>
            <a:r>
              <a:rPr lang="ru-RU" sz="1000" dirty="0" smtClean="0"/>
              <a:t>).</a:t>
            </a:r>
          </a:p>
          <a:p>
            <a:r>
              <a:rPr lang="ru-RU" sz="1000" dirty="0" smtClean="0"/>
              <a:t>ББК </a:t>
            </a:r>
            <a:r>
              <a:rPr lang="ru-RU" sz="1000" dirty="0"/>
              <a:t>84(2Рос=Рус)6</a:t>
            </a:r>
          </a:p>
        </p:txBody>
      </p:sp>
    </p:spTree>
    <p:extLst>
      <p:ext uri="{BB962C8B-B14F-4D97-AF65-F5344CB8AC3E}">
        <p14:creationId xmlns:p14="http://schemas.microsoft.com/office/powerpoint/2010/main" val="295198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7" y="655063"/>
            <a:ext cx="3645915" cy="5732660"/>
          </a:xfrm>
          <a:prstGeom prst="rect">
            <a:avLst/>
          </a:prstGeom>
          <a:ln w="38100">
            <a:solidFill>
              <a:srgbClr val="FFFF00"/>
            </a:solidFill>
          </a:ln>
        </p:spPr>
      </p:pic>
      <p:sp>
        <p:nvSpPr>
          <p:cNvPr id="3" name="Прямоугольник 2"/>
          <p:cNvSpPr/>
          <p:nvPr/>
        </p:nvSpPr>
        <p:spPr>
          <a:xfrm>
            <a:off x="4882693" y="1124744"/>
            <a:ext cx="3911097" cy="5262979"/>
          </a:xfrm>
          <a:prstGeom prst="rect">
            <a:avLst/>
          </a:prstGeom>
          <a:ln w="38100">
            <a:solidFill>
              <a:schemeClr val="tx2">
                <a:lumMod val="75000"/>
              </a:schemeClr>
            </a:solidFill>
          </a:ln>
        </p:spPr>
        <p:txBody>
          <a:bodyPr wrap="square">
            <a:spAutoFit/>
          </a:bodyPr>
          <a:lstStyle/>
          <a:p>
            <a:pPr algn="ctr"/>
            <a:r>
              <a:rPr lang="ru-RU" sz="1600" dirty="0" smtClean="0"/>
              <a:t>  В каждой женщине живет богиня, будь то супруга Гера, любовница Афродита или маменькина дочка Персефона. И как любая богиня, она гневно мстит предавшему ее мужчине. Бизнесмен Леонид Петровский привык к тому, что женщины ему поклоняются. И когда с другого берега реки прилетела пуля, он умер с улыбкой на губах, не веря в случившееся. То, что за убийством Петровского стояла одна из его женщин, для следствия было очевидно. Но кто? Мать? Жена? Партнер по бизнесу? На поиски отрядили старлея  Женю Снегина, который под видом молодого человека одной из дочерей Петровского должен стать своим в доме покойного бизнесмена и разгадать эту загадку. Назвать коварную богиню, подавшую знак киллеру: жертва едет, выдвигайся на позицию! </a:t>
            </a:r>
            <a:endParaRPr lang="ru-RU" sz="1600" dirty="0"/>
          </a:p>
        </p:txBody>
      </p:sp>
      <p:sp>
        <p:nvSpPr>
          <p:cNvPr id="4" name="Прямоугольник 3"/>
          <p:cNvSpPr/>
          <p:nvPr/>
        </p:nvSpPr>
        <p:spPr>
          <a:xfrm>
            <a:off x="4573223" y="155640"/>
            <a:ext cx="4216009" cy="707886"/>
          </a:xfrm>
          <a:prstGeom prst="rect">
            <a:avLst/>
          </a:prstGeom>
          <a:ln>
            <a:solidFill>
              <a:schemeClr val="tx2">
                <a:lumMod val="50000"/>
              </a:schemeClr>
            </a:solidFill>
          </a:ln>
        </p:spPr>
        <p:txBody>
          <a:bodyPr wrap="square">
            <a:spAutoFit/>
          </a:bodyPr>
          <a:lstStyle/>
          <a:p>
            <a:r>
              <a:rPr lang="ru-RU" sz="1000" dirty="0" smtClean="0"/>
              <a:t>Андреева, Наталья</a:t>
            </a:r>
          </a:p>
          <a:p>
            <a:r>
              <a:rPr lang="ru-RU" sz="1000" dirty="0" smtClean="0"/>
              <a:t>Семь </a:t>
            </a:r>
            <a:r>
              <a:rPr lang="ru-RU" sz="1000" dirty="0"/>
              <a:t>разгневанных богинь [Текст] : роман / Наталья Андреева. - Москва : АСТ, 2023. - 317, [1] с. - (Бестселлеры Натальи </a:t>
            </a:r>
            <a:r>
              <a:rPr lang="ru-RU" sz="1000" dirty="0" smtClean="0"/>
              <a:t>Андреевой)</a:t>
            </a:r>
          </a:p>
          <a:p>
            <a:r>
              <a:rPr lang="ru-RU" sz="1000" dirty="0" smtClean="0"/>
              <a:t>ББК </a:t>
            </a:r>
            <a:r>
              <a:rPr lang="ru-RU" sz="1000" dirty="0"/>
              <a:t>84(2Рос=Рус)6</a:t>
            </a:r>
          </a:p>
        </p:txBody>
      </p:sp>
    </p:spTree>
    <p:extLst>
      <p:ext uri="{BB962C8B-B14F-4D97-AF65-F5344CB8AC3E}">
        <p14:creationId xmlns:p14="http://schemas.microsoft.com/office/powerpoint/2010/main" val="636385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128" y="654411"/>
            <a:ext cx="3802030" cy="5979533"/>
          </a:xfrm>
          <a:prstGeom prst="rect">
            <a:avLst/>
          </a:prstGeom>
          <a:ln w="38100">
            <a:solidFill>
              <a:schemeClr val="accent6">
                <a:lumMod val="50000"/>
              </a:schemeClr>
            </a:solidFill>
          </a:ln>
        </p:spPr>
      </p:pic>
      <p:sp>
        <p:nvSpPr>
          <p:cNvPr id="3" name="Прямоугольник 2"/>
          <p:cNvSpPr/>
          <p:nvPr/>
        </p:nvSpPr>
        <p:spPr>
          <a:xfrm>
            <a:off x="4920947" y="1124744"/>
            <a:ext cx="3971592" cy="5509200"/>
          </a:xfrm>
          <a:prstGeom prst="rect">
            <a:avLst/>
          </a:prstGeom>
          <a:ln w="38100">
            <a:solidFill>
              <a:schemeClr val="accent6">
                <a:lumMod val="50000"/>
              </a:schemeClr>
            </a:solidFill>
          </a:ln>
        </p:spPr>
        <p:txBody>
          <a:bodyPr wrap="square">
            <a:spAutoFit/>
          </a:bodyPr>
          <a:lstStyle/>
          <a:p>
            <a:pPr algn="ctr"/>
            <a:r>
              <a:rPr lang="ru-RU" sz="1600" dirty="0"/>
              <a:t>«Все, что произошло в отеле» — не совсем детектив. </a:t>
            </a:r>
            <a:endParaRPr lang="ru-RU" sz="1600" dirty="0" smtClean="0"/>
          </a:p>
          <a:p>
            <a:pPr algn="ctr"/>
            <a:r>
              <a:rPr lang="ru-RU" sz="1600" dirty="0" smtClean="0"/>
              <a:t>Да</a:t>
            </a:r>
            <a:r>
              <a:rPr lang="ru-RU" sz="1600" dirty="0"/>
              <a:t>, здесь есть таинственное исчезновение, расследование, улики и свидетели. </a:t>
            </a:r>
            <a:endParaRPr lang="ru-RU" sz="1600" dirty="0" smtClean="0"/>
          </a:p>
          <a:p>
            <a:pPr algn="ctr"/>
            <a:r>
              <a:rPr lang="ru-RU" sz="1600" dirty="0" smtClean="0"/>
              <a:t>Но</a:t>
            </a:r>
            <a:r>
              <a:rPr lang="ru-RU" sz="1600" dirty="0"/>
              <a:t> главное не это</a:t>
            </a:r>
            <a:r>
              <a:rPr lang="ru-RU" sz="1600" dirty="0" smtClean="0"/>
              <a:t>.</a:t>
            </a:r>
          </a:p>
          <a:p>
            <a:pPr algn="ctr"/>
            <a:r>
              <a:rPr lang="ru-RU" sz="1600" dirty="0" smtClean="0"/>
              <a:t> </a:t>
            </a:r>
            <a:r>
              <a:rPr lang="ru-RU" sz="1600" dirty="0"/>
              <a:t>Маша Трауб написала роман о людях. Об их судьбах и отношениях</a:t>
            </a:r>
            <a:r>
              <a:rPr lang="ru-RU" sz="1600" dirty="0" smtClean="0"/>
              <a:t>.</a:t>
            </a:r>
          </a:p>
          <a:p>
            <a:pPr algn="ctr"/>
            <a:r>
              <a:rPr lang="ru-RU" sz="1600" dirty="0" smtClean="0"/>
              <a:t> </a:t>
            </a:r>
            <a:r>
              <a:rPr lang="ru-RU" sz="1600" dirty="0"/>
              <a:t>О том, что часто нам нужно время, чтобы понять, что главное, а что нет</a:t>
            </a:r>
            <a:r>
              <a:rPr lang="ru-RU" sz="1600" dirty="0" smtClean="0"/>
              <a:t>.</a:t>
            </a:r>
          </a:p>
          <a:p>
            <a:pPr algn="ctr"/>
            <a:r>
              <a:rPr lang="ru-RU" sz="1600" dirty="0" smtClean="0"/>
              <a:t> </a:t>
            </a:r>
            <a:r>
              <a:rPr lang="ru-RU" sz="1600" dirty="0"/>
              <a:t>И научиться прощать, даже когда кажется, что это невозможно.</a:t>
            </a:r>
          </a:p>
          <a:p>
            <a:pPr algn="ctr"/>
            <a:r>
              <a:rPr lang="ru-RU" sz="1600" dirty="0"/>
              <a:t>Итак, на берегу залива, в окружении дюн и дивной красоты балтийской природы, стоит отель, где и произошло происшествие: исчезла одна из постоялиц</a:t>
            </a:r>
            <a:r>
              <a:rPr lang="ru-RU" sz="1600" dirty="0" smtClean="0"/>
              <a:t>. Старший </a:t>
            </a:r>
            <a:r>
              <a:rPr lang="ru-RU" sz="1600" dirty="0"/>
              <a:t>следователь Иван Отрадный приезжает, чтобы разобраться в этом деле</a:t>
            </a:r>
            <a:r>
              <a:rPr lang="ru-RU" sz="1600" dirty="0" smtClean="0"/>
              <a:t>. Иван </a:t>
            </a:r>
            <a:r>
              <a:rPr lang="ru-RU" sz="1600" dirty="0"/>
              <a:t>совсем не чужой здесь человек, с отелем его многое связывает. </a:t>
            </a:r>
            <a:endParaRPr lang="ru-RU" sz="1600" dirty="0" smtClean="0"/>
          </a:p>
          <a:p>
            <a:pPr algn="ctr"/>
            <a:r>
              <a:rPr lang="ru-RU" sz="1600" dirty="0" smtClean="0"/>
              <a:t>И</a:t>
            </a:r>
            <a:r>
              <a:rPr lang="ru-RU" sz="1600" dirty="0"/>
              <a:t> то, что именно ему предстоит выяснить, что же произошло в отеле, — </a:t>
            </a:r>
            <a:endParaRPr lang="ru-RU" sz="1600" dirty="0" smtClean="0"/>
          </a:p>
          <a:p>
            <a:pPr algn="ctr"/>
            <a:r>
              <a:rPr lang="ru-RU" sz="1600" dirty="0" smtClean="0"/>
              <a:t>вовсе </a:t>
            </a:r>
            <a:r>
              <a:rPr lang="ru-RU" sz="1600" dirty="0"/>
              <a:t>не случайно.</a:t>
            </a:r>
          </a:p>
        </p:txBody>
      </p:sp>
    </p:spTree>
    <p:extLst>
      <p:ext uri="{BB962C8B-B14F-4D97-AF65-F5344CB8AC3E}">
        <p14:creationId xmlns:p14="http://schemas.microsoft.com/office/powerpoint/2010/main" val="3402165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816522"/>
            <a:ext cx="3730156" cy="5572942"/>
          </a:xfrm>
          <a:prstGeom prst="rect">
            <a:avLst/>
          </a:prstGeom>
          <a:ln w="38100">
            <a:solidFill>
              <a:schemeClr val="bg2">
                <a:lumMod val="50000"/>
              </a:schemeClr>
            </a:solidFill>
          </a:ln>
        </p:spPr>
      </p:pic>
      <p:sp>
        <p:nvSpPr>
          <p:cNvPr id="3" name="Прямоугольник 2"/>
          <p:cNvSpPr/>
          <p:nvPr/>
        </p:nvSpPr>
        <p:spPr>
          <a:xfrm>
            <a:off x="4788024" y="1772816"/>
            <a:ext cx="3851920" cy="4616648"/>
          </a:xfrm>
          <a:prstGeom prst="rect">
            <a:avLst/>
          </a:prstGeom>
          <a:ln w="38100">
            <a:solidFill>
              <a:schemeClr val="bg2">
                <a:lumMod val="50000"/>
              </a:schemeClr>
            </a:solidFill>
          </a:ln>
        </p:spPr>
        <p:txBody>
          <a:bodyPr wrap="square">
            <a:spAutoFit/>
          </a:bodyPr>
          <a:lstStyle/>
          <a:p>
            <a:pPr algn="ctr"/>
            <a:r>
              <a:rPr lang="ru-RU" sz="1400" dirty="0"/>
              <a:t>Сентябрь 1946 года. Литва. </a:t>
            </a:r>
            <a:endParaRPr lang="ru-RU" sz="1400" dirty="0" smtClean="0"/>
          </a:p>
          <a:p>
            <a:pPr algn="ctr"/>
            <a:r>
              <a:rPr lang="ru-RU" sz="1400" dirty="0" smtClean="0"/>
              <a:t>В</a:t>
            </a:r>
            <a:r>
              <a:rPr lang="ru-RU" sz="1400" dirty="0"/>
              <a:t> республике, два года назад освобождённой от фашистов, многочисленные, хорошо вооружённые и организованные литовские и польские националистические банды ведут борьбу с органами госбезопасности и милиции, нападают на советские, партийные, профсоюзные и комсомольские учреждения, предприятия и хозяйственные организации, грабят банки, сберкассы, продовольственные магазины, изымают у крестьян продукты питания</a:t>
            </a:r>
            <a:r>
              <a:rPr lang="ru-RU" sz="1400" dirty="0" smtClean="0"/>
              <a:t>.</a:t>
            </a:r>
          </a:p>
          <a:p>
            <a:pPr algn="ctr"/>
            <a:r>
              <a:rPr lang="ru-RU" sz="1400" dirty="0" smtClean="0"/>
              <a:t> </a:t>
            </a:r>
            <a:r>
              <a:rPr lang="ru-RU" sz="1400" dirty="0"/>
              <a:t>Нежелающих поддерживать бандитов граждан убивают, сжигают хутора и сёла, школы и больницы</a:t>
            </a:r>
            <a:r>
              <a:rPr lang="ru-RU" sz="1400" dirty="0" smtClean="0"/>
              <a:t>.</a:t>
            </a:r>
          </a:p>
          <a:p>
            <a:pPr algn="ctr"/>
            <a:r>
              <a:rPr lang="ru-RU" sz="1400" dirty="0" smtClean="0"/>
              <a:t> </a:t>
            </a:r>
            <a:r>
              <a:rPr lang="ru-RU" sz="1400" dirty="0"/>
              <a:t>Обостряет ситуацию разгулявшаяся уголовщина. </a:t>
            </a:r>
            <a:endParaRPr lang="ru-RU" sz="1400" dirty="0" smtClean="0"/>
          </a:p>
          <a:p>
            <a:pPr algn="ctr"/>
            <a:r>
              <a:rPr lang="ru-RU" sz="1400" dirty="0" smtClean="0"/>
              <a:t>В</a:t>
            </a:r>
            <a:r>
              <a:rPr lang="ru-RU" sz="1400" dirty="0"/>
              <a:t> помощь местным органам милиции и госбезопасности МГБ СССР направляет оперативную группу опытных сотрудников во главе с подполковником Савельевым... </a:t>
            </a:r>
          </a:p>
        </p:txBody>
      </p:sp>
      <p:sp>
        <p:nvSpPr>
          <p:cNvPr id="4" name="Прямоугольник 3"/>
          <p:cNvSpPr/>
          <p:nvPr/>
        </p:nvSpPr>
        <p:spPr>
          <a:xfrm>
            <a:off x="4607496" y="332656"/>
            <a:ext cx="4032448" cy="707886"/>
          </a:xfrm>
          <a:prstGeom prst="rect">
            <a:avLst/>
          </a:prstGeom>
          <a:ln>
            <a:solidFill>
              <a:schemeClr val="bg2">
                <a:lumMod val="25000"/>
              </a:schemeClr>
            </a:solidFill>
          </a:ln>
        </p:spPr>
        <p:txBody>
          <a:bodyPr wrap="square">
            <a:spAutoFit/>
          </a:bodyPr>
          <a:lstStyle/>
          <a:p>
            <a:r>
              <a:rPr lang="ru-RU" sz="1000" dirty="0" smtClean="0"/>
              <a:t>Трифонов</a:t>
            </a:r>
            <a:r>
              <a:rPr lang="ru-RU" sz="1000" dirty="0"/>
              <a:t>, Сергей Дмитриевич.</a:t>
            </a:r>
          </a:p>
          <a:p>
            <a:r>
              <a:rPr lang="ru-RU" sz="1000" dirty="0" smtClean="0"/>
              <a:t>Операция </a:t>
            </a:r>
            <a:r>
              <a:rPr lang="ru-RU" sz="1000" dirty="0"/>
              <a:t>"Сентябрь" [Текст] : роман / Сергей Трифонов. - Москва : Вече, 2023. - 285, [2] с. - (Военные приключения</a:t>
            </a:r>
            <a:r>
              <a:rPr lang="ru-RU" sz="1000" dirty="0" smtClean="0"/>
              <a:t>).</a:t>
            </a:r>
            <a:endParaRPr lang="ru-RU" sz="1000" dirty="0"/>
          </a:p>
          <a:p>
            <a:r>
              <a:rPr lang="ru-RU" sz="1000" dirty="0"/>
              <a:t>ББК 84(2Рос=Рус)6</a:t>
            </a:r>
          </a:p>
        </p:txBody>
      </p:sp>
    </p:spTree>
    <p:extLst>
      <p:ext uri="{BB962C8B-B14F-4D97-AF65-F5344CB8AC3E}">
        <p14:creationId xmlns:p14="http://schemas.microsoft.com/office/powerpoint/2010/main" val="1122350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465" y="633392"/>
            <a:ext cx="3586619" cy="5683484"/>
          </a:xfrm>
          <a:prstGeom prst="rect">
            <a:avLst/>
          </a:prstGeom>
          <a:ln w="38100">
            <a:solidFill>
              <a:srgbClr val="FFFF00"/>
            </a:solidFill>
          </a:ln>
        </p:spPr>
      </p:pic>
      <p:sp>
        <p:nvSpPr>
          <p:cNvPr id="3" name="Прямоугольник 2"/>
          <p:cNvSpPr/>
          <p:nvPr/>
        </p:nvSpPr>
        <p:spPr>
          <a:xfrm>
            <a:off x="4744914" y="1484784"/>
            <a:ext cx="3888373" cy="4832092"/>
          </a:xfrm>
          <a:prstGeom prst="rect">
            <a:avLst/>
          </a:prstGeom>
          <a:ln w="38100">
            <a:solidFill>
              <a:schemeClr val="tx2">
                <a:lumMod val="75000"/>
              </a:schemeClr>
            </a:solidFill>
          </a:ln>
        </p:spPr>
        <p:txBody>
          <a:bodyPr wrap="square">
            <a:spAutoFit/>
          </a:bodyPr>
          <a:lstStyle/>
          <a:p>
            <a:pPr algn="ctr"/>
            <a:r>
              <a:rPr lang="ru-RU" sz="1400" dirty="0"/>
              <a:t>Один день и одна ночь — это много или мало? </a:t>
            </a:r>
            <a:endParaRPr lang="ru-RU" sz="1400" dirty="0" smtClean="0"/>
          </a:p>
          <a:p>
            <a:pPr algn="ctr"/>
            <a:r>
              <a:rPr lang="ru-RU" sz="1400" dirty="0" smtClean="0"/>
              <a:t>Что </a:t>
            </a:r>
            <a:r>
              <a:rPr lang="ru-RU" sz="1400" dirty="0"/>
              <a:t>можно разрушить, а что </a:t>
            </a:r>
            <a:r>
              <a:rPr lang="ru-RU" sz="1400" dirty="0" smtClean="0"/>
              <a:t>создать? В</a:t>
            </a:r>
            <a:r>
              <a:rPr lang="ru-RU" sz="1400" dirty="0"/>
              <a:t> подъезде дома, где живет автор детективных романов Маня Поливанова убит ее старый друг, накануне заходивший на «рюмку чаю» и разговоры о вечном. </a:t>
            </a:r>
            <a:endParaRPr lang="ru-RU" sz="1400" dirty="0" smtClean="0"/>
          </a:p>
          <a:p>
            <a:pPr algn="ctr"/>
            <a:r>
              <a:rPr lang="ru-RU" sz="1400" dirty="0" smtClean="0"/>
              <a:t>Деньги </a:t>
            </a:r>
            <a:r>
              <a:rPr lang="ru-RU" sz="1400" dirty="0"/>
              <a:t>и ценности остались при нем, а он сам не был ни криминальным авторитетом, ни большим политиком, ни богачом! </a:t>
            </a:r>
            <a:endParaRPr lang="ru-RU" sz="1400" dirty="0" smtClean="0"/>
          </a:p>
          <a:p>
            <a:pPr algn="ctr"/>
            <a:r>
              <a:rPr lang="ru-RU" sz="1400" dirty="0" smtClean="0"/>
              <a:t>Так </a:t>
            </a:r>
            <a:r>
              <a:rPr lang="ru-RU" sz="1400" dirty="0"/>
              <a:t>за что его убили</a:t>
            </a:r>
            <a:r>
              <a:rPr lang="ru-RU" sz="1400" dirty="0" smtClean="0"/>
              <a:t>?</a:t>
            </a:r>
          </a:p>
          <a:p>
            <a:pPr algn="ctr"/>
            <a:r>
              <a:rPr lang="ru-RU" sz="1400" dirty="0" smtClean="0"/>
              <a:t> Алекс </a:t>
            </a:r>
            <a:r>
              <a:rPr lang="ru-RU" sz="1400" dirty="0"/>
              <a:t>Шан-Гирей, возлюбленный Поливановой и по совместительству гений мировой литературы, может быть и не похож на «настоящего героя». Он рассеян и очень любит копаться в себе. Тем не менее, он точно знает: разбираться в очередном происшествии, в которое угодила его подруга, предстоит именно ему</a:t>
            </a:r>
            <a:r>
              <a:rPr lang="ru-RU" sz="1400" dirty="0" smtClean="0"/>
              <a:t>.</a:t>
            </a:r>
          </a:p>
          <a:p>
            <a:pPr algn="ctr"/>
            <a:r>
              <a:rPr lang="ru-RU" sz="1400" dirty="0" smtClean="0"/>
              <a:t> Один </a:t>
            </a:r>
            <a:r>
              <a:rPr lang="ru-RU" sz="1400" dirty="0"/>
              <a:t>день и одна ночь — это очень много! </a:t>
            </a:r>
            <a:endParaRPr lang="ru-RU" sz="1400" dirty="0" smtClean="0"/>
          </a:p>
          <a:p>
            <a:pPr algn="ctr"/>
            <a:r>
              <a:rPr lang="ru-RU" sz="1400" dirty="0" smtClean="0"/>
              <a:t>Они </a:t>
            </a:r>
            <a:r>
              <a:rPr lang="ru-RU" sz="1400" dirty="0"/>
              <a:t>изменят всю дальнейшую жизнь героев и у них есть только один шанс сохранить самих себя и свой мир — установить истину...</a:t>
            </a:r>
          </a:p>
        </p:txBody>
      </p:sp>
      <p:sp>
        <p:nvSpPr>
          <p:cNvPr id="4" name="Прямоугольник 3"/>
          <p:cNvSpPr/>
          <p:nvPr/>
        </p:nvSpPr>
        <p:spPr>
          <a:xfrm>
            <a:off x="4744914" y="116632"/>
            <a:ext cx="4147566" cy="707886"/>
          </a:xfrm>
          <a:prstGeom prst="rect">
            <a:avLst/>
          </a:prstGeom>
          <a:ln>
            <a:solidFill>
              <a:schemeClr val="tx2">
                <a:lumMod val="50000"/>
              </a:schemeClr>
            </a:solidFill>
          </a:ln>
        </p:spPr>
        <p:txBody>
          <a:bodyPr wrap="square">
            <a:spAutoFit/>
          </a:bodyPr>
          <a:lstStyle/>
          <a:p>
            <a:r>
              <a:rPr lang="ru-RU" sz="1000" dirty="0" smtClean="0"/>
              <a:t>Устинова</a:t>
            </a:r>
            <a:r>
              <a:rPr lang="ru-RU" sz="1000" dirty="0"/>
              <a:t>, Татьяна Витальевна.</a:t>
            </a:r>
          </a:p>
          <a:p>
            <a:r>
              <a:rPr lang="ru-RU" sz="1000" dirty="0" smtClean="0"/>
              <a:t>Один </a:t>
            </a:r>
            <a:r>
              <a:rPr lang="ru-RU" sz="1000" dirty="0"/>
              <a:t>день, одна ночь [Текст] : роман / Татьяна Устинова. - Москва : Эксмо, 2021. - 381, [1] с. - (Татьяна Устинова: Богиня прайм-тайма</a:t>
            </a:r>
            <a:r>
              <a:rPr lang="ru-RU" sz="1000" dirty="0" smtClean="0"/>
              <a:t>).</a:t>
            </a:r>
          </a:p>
          <a:p>
            <a:r>
              <a:rPr lang="ru-RU" sz="1000" dirty="0" smtClean="0"/>
              <a:t>ББК </a:t>
            </a:r>
            <a:r>
              <a:rPr lang="ru-RU" sz="1000" dirty="0"/>
              <a:t>84(2Рос=Рус)6</a:t>
            </a:r>
          </a:p>
        </p:txBody>
      </p:sp>
    </p:spTree>
    <p:extLst>
      <p:ext uri="{BB962C8B-B14F-4D97-AF65-F5344CB8AC3E}">
        <p14:creationId xmlns:p14="http://schemas.microsoft.com/office/powerpoint/2010/main" val="3912995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630" y="701557"/>
            <a:ext cx="3550199" cy="5625772"/>
          </a:xfrm>
          <a:prstGeom prst="rect">
            <a:avLst/>
          </a:prstGeom>
          <a:ln w="38100">
            <a:solidFill>
              <a:schemeClr val="accent6">
                <a:lumMod val="75000"/>
              </a:schemeClr>
            </a:solidFill>
          </a:ln>
        </p:spPr>
      </p:pic>
      <p:sp>
        <p:nvSpPr>
          <p:cNvPr id="3" name="Прямоугольник 2"/>
          <p:cNvSpPr/>
          <p:nvPr/>
        </p:nvSpPr>
        <p:spPr>
          <a:xfrm>
            <a:off x="4860032" y="1556792"/>
            <a:ext cx="3888432" cy="4770537"/>
          </a:xfrm>
          <a:prstGeom prst="rect">
            <a:avLst/>
          </a:prstGeom>
          <a:ln w="38100">
            <a:solidFill>
              <a:schemeClr val="accent6">
                <a:lumMod val="75000"/>
              </a:schemeClr>
            </a:solidFill>
          </a:ln>
        </p:spPr>
        <p:txBody>
          <a:bodyPr wrap="square">
            <a:spAutoFit/>
          </a:bodyPr>
          <a:lstStyle/>
          <a:p>
            <a:pPr algn="ctr"/>
            <a:r>
              <a:rPr lang="ru-RU" sz="1600" dirty="0" smtClean="0"/>
              <a:t>Знаменитая </a:t>
            </a:r>
            <a:r>
              <a:rPr lang="ru-RU" sz="1600" dirty="0"/>
              <a:t>писательница Марина Покровская — в миру Маня Поливанова — совсем приуныла. Алекс Шан-Гирей, любовь всей её жизни, ведёт себя странно, да и работа не ладится. </a:t>
            </a:r>
            <a:endParaRPr lang="ru-RU" sz="1600" dirty="0" smtClean="0"/>
          </a:p>
          <a:p>
            <a:pPr algn="ctr"/>
            <a:r>
              <a:rPr lang="ru-RU" sz="1600" dirty="0" smtClean="0"/>
              <a:t>Чтобы </a:t>
            </a:r>
            <a:r>
              <a:rPr lang="ru-RU" sz="1600" dirty="0"/>
              <a:t>немного собраться с мыслями, Маня уезжает в город Беловодск и становится свидетелем преступления. </a:t>
            </a:r>
            <a:endParaRPr lang="ru-RU" sz="1600" dirty="0" smtClean="0"/>
          </a:p>
          <a:p>
            <a:pPr algn="ctr"/>
            <a:r>
              <a:rPr lang="ru-RU" sz="1600" dirty="0" smtClean="0"/>
              <a:t>Прямо </a:t>
            </a:r>
            <a:r>
              <a:rPr lang="ru-RU" sz="1600" dirty="0"/>
              <a:t>у неё на глазах застрелен местный деловой человек, состоятельный, умный, хваткий, верный муж и добрый отец, одним словом, идеальный мужчина</a:t>
            </a:r>
            <a:r>
              <a:rPr lang="ru-RU" sz="1600" dirty="0" smtClean="0"/>
              <a:t>.</a:t>
            </a:r>
          </a:p>
          <a:p>
            <a:pPr algn="ctr"/>
            <a:r>
              <a:rPr lang="ru-RU" sz="1600" dirty="0" smtClean="0"/>
              <a:t> Маня </a:t>
            </a:r>
            <a:r>
              <a:rPr lang="ru-RU" sz="1600" dirty="0"/>
              <a:t>начинает расследование, и оказывается, что жизнь Максима — так зовут убитого — на самом деле была вовсе не такой уж идеальной!.. Писательница и сам не рада, что ввязалась в такое опасное и неоднозначное предприятие...</a:t>
            </a:r>
          </a:p>
        </p:txBody>
      </p:sp>
      <p:sp>
        <p:nvSpPr>
          <p:cNvPr id="4" name="Прямоугольник 3"/>
          <p:cNvSpPr/>
          <p:nvPr/>
        </p:nvSpPr>
        <p:spPr>
          <a:xfrm>
            <a:off x="4188456" y="203585"/>
            <a:ext cx="4572000" cy="861774"/>
          </a:xfrm>
          <a:prstGeom prst="rect">
            <a:avLst/>
          </a:prstGeom>
          <a:ln>
            <a:solidFill>
              <a:schemeClr val="accent6">
                <a:lumMod val="75000"/>
              </a:schemeClr>
            </a:solidFill>
          </a:ln>
        </p:spPr>
        <p:txBody>
          <a:bodyPr>
            <a:spAutoFit/>
          </a:bodyPr>
          <a:lstStyle/>
          <a:p>
            <a:r>
              <a:rPr lang="ru-RU" sz="1000" dirty="0"/>
              <a:t>Устинова, Татьяна Витальевна.</a:t>
            </a:r>
          </a:p>
          <a:p>
            <a:r>
              <a:rPr lang="ru-RU" sz="1000" dirty="0" smtClean="0"/>
              <a:t>Роковой </a:t>
            </a:r>
            <a:r>
              <a:rPr lang="ru-RU" sz="1000" dirty="0"/>
              <a:t>подарок [Текст] : роман / Татьяна Устинова ; иллюстрации В. Лебедевой. - Москва : Эксмо, 2022. - 316, [1] с. : ил. - (Татьяна Устинова: Богиня прайм-тайма</a:t>
            </a:r>
            <a:r>
              <a:rPr lang="ru-RU" sz="1000" dirty="0" smtClean="0"/>
              <a:t>).</a:t>
            </a:r>
          </a:p>
          <a:p>
            <a:r>
              <a:rPr lang="ru-RU" sz="1000" dirty="0" smtClean="0"/>
              <a:t> ББК </a:t>
            </a:r>
            <a:r>
              <a:rPr lang="ru-RU" sz="1000" dirty="0"/>
              <a:t>84(2Рос=Рус)6</a:t>
            </a:r>
          </a:p>
        </p:txBody>
      </p:sp>
    </p:spTree>
    <p:extLst>
      <p:ext uri="{BB962C8B-B14F-4D97-AF65-F5344CB8AC3E}">
        <p14:creationId xmlns:p14="http://schemas.microsoft.com/office/powerpoint/2010/main" val="1107898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30" y="620688"/>
            <a:ext cx="3582329" cy="5628051"/>
          </a:xfrm>
          <a:prstGeom prst="rect">
            <a:avLst/>
          </a:prstGeom>
          <a:ln w="38100">
            <a:solidFill>
              <a:schemeClr val="accent3">
                <a:lumMod val="75000"/>
              </a:schemeClr>
            </a:solidFill>
          </a:ln>
        </p:spPr>
      </p:pic>
      <p:sp>
        <p:nvSpPr>
          <p:cNvPr id="3" name="Прямоугольник 2"/>
          <p:cNvSpPr/>
          <p:nvPr/>
        </p:nvSpPr>
        <p:spPr>
          <a:xfrm>
            <a:off x="4788025" y="1556792"/>
            <a:ext cx="3888432" cy="4770537"/>
          </a:xfrm>
          <a:prstGeom prst="rect">
            <a:avLst/>
          </a:prstGeom>
          <a:ln w="38100">
            <a:solidFill>
              <a:schemeClr val="accent3">
                <a:lumMod val="75000"/>
              </a:schemeClr>
            </a:solidFill>
          </a:ln>
        </p:spPr>
        <p:txBody>
          <a:bodyPr wrap="square">
            <a:spAutoFit/>
          </a:bodyPr>
          <a:lstStyle/>
          <a:p>
            <a:pPr algn="ctr"/>
            <a:r>
              <a:rPr lang="ru-RU" sz="1600" dirty="0"/>
              <a:t>Непоседливая егоза семидесяти двух лет Алевтина Сергеевна ведет наступательный бой всю жизнь. </a:t>
            </a:r>
            <a:endParaRPr lang="ru-RU" sz="1600" dirty="0" smtClean="0"/>
          </a:p>
          <a:p>
            <a:pPr algn="ctr"/>
            <a:r>
              <a:rPr lang="ru-RU" sz="1600" dirty="0" smtClean="0"/>
              <a:t>Она </a:t>
            </a:r>
            <a:r>
              <a:rPr lang="ru-RU" sz="1600" dirty="0"/>
              <a:t>наступает на членов семьи и дачных соседей, несговорчивых охранников и коррумпированных чиновников</a:t>
            </a:r>
            <a:r>
              <a:rPr lang="ru-RU" sz="1600" dirty="0" smtClean="0"/>
              <a:t>.</a:t>
            </a:r>
          </a:p>
          <a:p>
            <a:pPr algn="ctr"/>
            <a:r>
              <a:rPr lang="ru-RU" sz="1600" dirty="0" smtClean="0"/>
              <a:t> </a:t>
            </a:r>
            <a:r>
              <a:rPr lang="ru-RU" sz="1600" dirty="0"/>
              <a:t>Она готова взяться и за охотничье ружье бывшего мужа, но вдруг выясняет, что главным средством борьбы в изменившемся мире стал плоский пластиковый ящик компьютера</a:t>
            </a:r>
            <a:r>
              <a:rPr lang="ru-RU" sz="1600" dirty="0" smtClean="0"/>
              <a:t>.</a:t>
            </a:r>
          </a:p>
          <a:p>
            <a:pPr algn="ctr"/>
            <a:r>
              <a:rPr lang="ru-RU" sz="1600" dirty="0" smtClean="0"/>
              <a:t> </a:t>
            </a:r>
            <a:r>
              <a:rPr lang="ru-RU" sz="1600" dirty="0"/>
              <a:t>Для освоения нового вида оружия приходится пойти на серьезные жертвы, однако ради победы над врагом-соседом Алевтина Сергеевна готова на всё... </a:t>
            </a:r>
            <a:endParaRPr lang="ru-RU" sz="1600" dirty="0" smtClean="0"/>
          </a:p>
          <a:p>
            <a:pPr algn="ctr"/>
            <a:r>
              <a:rPr lang="ru-RU" sz="1600" dirty="0" smtClean="0"/>
              <a:t>Она </a:t>
            </a:r>
            <a:r>
              <a:rPr lang="ru-RU" sz="1600" dirty="0"/>
              <a:t>и не догадывается, во что ввязывается, как не догадывалась Алиса Льюиса Кэрролла, открывшая маленькую дверь в Страну Чудес.. </a:t>
            </a:r>
          </a:p>
        </p:txBody>
      </p:sp>
      <p:sp>
        <p:nvSpPr>
          <p:cNvPr id="4" name="Прямоугольник 3"/>
          <p:cNvSpPr/>
          <p:nvPr/>
        </p:nvSpPr>
        <p:spPr>
          <a:xfrm>
            <a:off x="4355976" y="266745"/>
            <a:ext cx="4572000" cy="707886"/>
          </a:xfrm>
          <a:prstGeom prst="rect">
            <a:avLst/>
          </a:prstGeom>
          <a:ln>
            <a:solidFill>
              <a:schemeClr val="accent3">
                <a:lumMod val="50000"/>
              </a:schemeClr>
            </a:solidFill>
          </a:ln>
        </p:spPr>
        <p:txBody>
          <a:bodyPr>
            <a:spAutoFit/>
          </a:bodyPr>
          <a:lstStyle/>
          <a:p>
            <a:r>
              <a:rPr lang="ru-RU" sz="1000" dirty="0" smtClean="0"/>
              <a:t>Хаммер</a:t>
            </a:r>
            <a:r>
              <a:rPr lang="ru-RU" sz="1000" dirty="0"/>
              <a:t>, Ната</a:t>
            </a:r>
            <a:r>
              <a:rPr lang="ru-RU" sz="1000" dirty="0" smtClean="0"/>
              <a:t>.</a:t>
            </a:r>
          </a:p>
          <a:p>
            <a:r>
              <a:rPr lang="ru-RU" sz="1000" dirty="0" smtClean="0"/>
              <a:t>Шанс </a:t>
            </a:r>
            <a:r>
              <a:rPr lang="ru-RU" sz="1000" dirty="0"/>
              <a:t>на счастье [Текст] : художественная лит-ра / Ната Хаммер. - Москва : Эксмо, 2022. - 413, [1] с. - (Радость жизни</a:t>
            </a:r>
            <a:r>
              <a:rPr lang="ru-RU" sz="1000" dirty="0" smtClean="0"/>
              <a:t>).</a:t>
            </a:r>
          </a:p>
          <a:p>
            <a:r>
              <a:rPr lang="ru-RU" sz="1000" dirty="0" smtClean="0"/>
              <a:t>ББК </a:t>
            </a:r>
            <a:r>
              <a:rPr lang="ru-RU" sz="1000" dirty="0"/>
              <a:t>84(2Рос=Рус)6</a:t>
            </a:r>
          </a:p>
        </p:txBody>
      </p:sp>
    </p:spTree>
    <p:extLst>
      <p:ext uri="{BB962C8B-B14F-4D97-AF65-F5344CB8AC3E}">
        <p14:creationId xmlns:p14="http://schemas.microsoft.com/office/powerpoint/2010/main" val="2812128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021" y="692696"/>
            <a:ext cx="3900513" cy="5904656"/>
          </a:xfrm>
          <a:prstGeom prst="rect">
            <a:avLst/>
          </a:prstGeom>
          <a:ln w="38100">
            <a:solidFill>
              <a:schemeClr val="accent6">
                <a:lumMod val="75000"/>
              </a:schemeClr>
            </a:solidFill>
          </a:ln>
        </p:spPr>
      </p:pic>
      <p:sp>
        <p:nvSpPr>
          <p:cNvPr id="3" name="Прямоугольник 2"/>
          <p:cNvSpPr/>
          <p:nvPr/>
        </p:nvSpPr>
        <p:spPr>
          <a:xfrm>
            <a:off x="4860032" y="1196752"/>
            <a:ext cx="3744416" cy="5478423"/>
          </a:xfrm>
          <a:prstGeom prst="rect">
            <a:avLst/>
          </a:prstGeom>
          <a:ln w="38100">
            <a:solidFill>
              <a:schemeClr val="accent6">
                <a:lumMod val="75000"/>
              </a:schemeClr>
            </a:solidFill>
          </a:ln>
        </p:spPr>
        <p:txBody>
          <a:bodyPr wrap="square">
            <a:spAutoFit/>
          </a:bodyPr>
          <a:lstStyle/>
          <a:p>
            <a:pPr algn="ctr"/>
            <a:r>
              <a:rPr lang="ru-RU" sz="1400" dirty="0"/>
              <a:t>Книга посвящена судьбе многодетной семьи, репатриировавшейся в послевоенные годы из Франции на Родину. </a:t>
            </a:r>
            <a:endParaRPr lang="ru-RU" sz="1400" dirty="0" smtClean="0"/>
          </a:p>
          <a:p>
            <a:pPr algn="ctr"/>
            <a:r>
              <a:rPr lang="ru-RU" sz="1400" dirty="0" smtClean="0"/>
              <a:t>Здесь </a:t>
            </a:r>
            <a:r>
              <a:rPr lang="ru-RU" sz="1400" dirty="0"/>
              <a:t>потомки множества русских и грузинских аристократических родов, воспитанные на чуждых социалистическому обществу идеологических и нравственных ценностях, столкнулись со сложными, порой драматичными и даже трагичными жизненными перипетиями. </a:t>
            </a:r>
            <a:endParaRPr lang="ru-RU" sz="1400" dirty="0" smtClean="0"/>
          </a:p>
          <a:p>
            <a:pPr algn="ctr"/>
            <a:r>
              <a:rPr lang="ru-RU" sz="1400" dirty="0" smtClean="0"/>
              <a:t>Однако </a:t>
            </a:r>
            <a:r>
              <a:rPr lang="ru-RU" sz="1400" dirty="0"/>
              <a:t>выпавшие на их долю испытания, репрессии и лишения они восприняли по-христиански смиренно и с достоинством</a:t>
            </a:r>
            <a:r>
              <a:rPr lang="ru-RU" sz="1400" dirty="0" smtClean="0"/>
              <a:t>. Автор</a:t>
            </a:r>
            <a:r>
              <a:rPr lang="ru-RU" sz="1400" dirty="0"/>
              <a:t>, один из пятерых отпрысков семейства, повествует как об истории собственного взросления и становления, так и об этапных событиях в жизни государства, оценивая их с позиций православного человека и убеждённого монархиста. </a:t>
            </a:r>
            <a:endParaRPr lang="ru-RU" sz="1400" dirty="0" smtClean="0"/>
          </a:p>
          <a:p>
            <a:pPr algn="ctr"/>
            <a:r>
              <a:rPr lang="ru-RU" sz="1400" dirty="0" smtClean="0"/>
              <a:t>Взору </a:t>
            </a:r>
            <a:r>
              <a:rPr lang="ru-RU" sz="1400" dirty="0"/>
              <a:t>читателя откроется галерея портретов наших современников — известных общественных деятелей и корифеев из числа писателей, художников, политиков и священнослужителей, как «в Отечестве, так и в рассеянии сущих». </a:t>
            </a:r>
          </a:p>
        </p:txBody>
      </p:sp>
      <p:sp>
        <p:nvSpPr>
          <p:cNvPr id="4" name="Прямоугольник 3"/>
          <p:cNvSpPr/>
          <p:nvPr/>
        </p:nvSpPr>
        <p:spPr>
          <a:xfrm>
            <a:off x="4535996" y="257388"/>
            <a:ext cx="4356484" cy="707886"/>
          </a:xfrm>
          <a:prstGeom prst="rect">
            <a:avLst/>
          </a:prstGeom>
          <a:ln>
            <a:solidFill>
              <a:schemeClr val="accent6">
                <a:lumMod val="50000"/>
              </a:schemeClr>
            </a:solidFill>
          </a:ln>
        </p:spPr>
        <p:txBody>
          <a:bodyPr wrap="square">
            <a:spAutoFit/>
          </a:bodyPr>
          <a:lstStyle/>
          <a:p>
            <a:r>
              <a:rPr lang="ru-RU" sz="1000" dirty="0" smtClean="0"/>
              <a:t>Чавчавадзе</a:t>
            </a:r>
            <a:r>
              <a:rPr lang="ru-RU" sz="1000" dirty="0"/>
              <a:t>, </a:t>
            </a:r>
            <a:r>
              <a:rPr lang="ru-RU" sz="1000" dirty="0" smtClean="0"/>
              <a:t>Зураб </a:t>
            </a:r>
            <a:r>
              <a:rPr lang="ru-RU" sz="1000" dirty="0"/>
              <a:t>Михайлович.</a:t>
            </a:r>
          </a:p>
          <a:p>
            <a:r>
              <a:rPr lang="ru-RU" sz="1000" dirty="0" smtClean="0"/>
              <a:t>Из </a:t>
            </a:r>
            <a:r>
              <a:rPr lang="ru-RU" sz="1000" dirty="0"/>
              <a:t>огня да в полымя. История одной семьи [Текст] : художественная лит-ра / </a:t>
            </a:r>
            <a:r>
              <a:rPr lang="ru-RU" sz="1000" dirty="0" smtClean="0"/>
              <a:t>Зураб </a:t>
            </a:r>
            <a:r>
              <a:rPr lang="ru-RU" sz="1000" dirty="0"/>
              <a:t>Чавчавадзе. - Москва : АСТ, 2023. - 414, [1] с. : фот. </a:t>
            </a:r>
          </a:p>
          <a:p>
            <a:r>
              <a:rPr lang="ru-RU" sz="1000" dirty="0"/>
              <a:t>ББК 84(2Рос=Рус)6</a:t>
            </a:r>
          </a:p>
        </p:txBody>
      </p:sp>
    </p:spTree>
    <p:extLst>
      <p:ext uri="{BB962C8B-B14F-4D97-AF65-F5344CB8AC3E}">
        <p14:creationId xmlns:p14="http://schemas.microsoft.com/office/powerpoint/2010/main" val="1931673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804387"/>
            <a:ext cx="3642540" cy="5727352"/>
          </a:xfrm>
          <a:prstGeom prst="rect">
            <a:avLst/>
          </a:prstGeom>
          <a:ln w="38100">
            <a:solidFill>
              <a:schemeClr val="accent6">
                <a:lumMod val="75000"/>
              </a:schemeClr>
            </a:solidFill>
          </a:ln>
        </p:spPr>
      </p:pic>
      <p:sp>
        <p:nvSpPr>
          <p:cNvPr id="3" name="Прямоугольник 2"/>
          <p:cNvSpPr/>
          <p:nvPr/>
        </p:nvSpPr>
        <p:spPr>
          <a:xfrm>
            <a:off x="4572000" y="1268760"/>
            <a:ext cx="4176463" cy="5262979"/>
          </a:xfrm>
          <a:prstGeom prst="rect">
            <a:avLst/>
          </a:prstGeom>
          <a:ln w="38100">
            <a:solidFill>
              <a:schemeClr val="accent6">
                <a:lumMod val="50000"/>
              </a:schemeClr>
            </a:solidFill>
          </a:ln>
        </p:spPr>
        <p:txBody>
          <a:bodyPr wrap="square">
            <a:spAutoFit/>
          </a:bodyPr>
          <a:lstStyle/>
          <a:p>
            <a:pPr algn="ctr"/>
            <a:r>
              <a:rPr lang="ru-RU" sz="1400" dirty="0"/>
              <a:t> 2018 год. Москва</a:t>
            </a:r>
            <a:r>
              <a:rPr lang="ru-RU" sz="1400" dirty="0" smtClean="0"/>
              <a:t>.</a:t>
            </a:r>
          </a:p>
          <a:p>
            <a:pPr algn="ctr"/>
            <a:r>
              <a:rPr lang="ru-RU" sz="1400" dirty="0" smtClean="0"/>
              <a:t> </a:t>
            </a:r>
            <a:r>
              <a:rPr lang="ru-RU" sz="1400" dirty="0"/>
              <a:t>Старший следователь Орест Волин расследует дело, связанное с пропажей ценной копии Корана Усмана. </a:t>
            </a:r>
            <a:endParaRPr lang="ru-RU" sz="1400" dirty="0" smtClean="0"/>
          </a:p>
          <a:p>
            <a:pPr algn="ctr"/>
            <a:r>
              <a:rPr lang="ru-RU" sz="1400" dirty="0" smtClean="0"/>
              <a:t>Дело </a:t>
            </a:r>
            <a:r>
              <a:rPr lang="ru-RU" sz="1400" dirty="0"/>
              <a:t>осложняется убийством похитителя. Волин приходит к выводу, что на самом деле вор должен был украсть оригинальный Коран Усмана, который является мусульманской святыней и как раз в эти дни был привезён из Ташкента в Петербург</a:t>
            </a:r>
            <a:r>
              <a:rPr lang="ru-RU" sz="1400" dirty="0" smtClean="0"/>
              <a:t>.</a:t>
            </a:r>
          </a:p>
          <a:p>
            <a:pPr algn="ctr"/>
            <a:r>
              <a:rPr lang="ru-RU" sz="1400" dirty="0" smtClean="0"/>
              <a:t>1923</a:t>
            </a:r>
            <a:r>
              <a:rPr lang="ru-RU" sz="1400" dirty="0"/>
              <a:t> год. </a:t>
            </a:r>
            <a:endParaRPr lang="ru-RU" sz="1400" dirty="0" smtClean="0"/>
          </a:p>
          <a:p>
            <a:pPr algn="ctr"/>
            <a:r>
              <a:rPr lang="ru-RU" sz="1400" dirty="0" smtClean="0"/>
              <a:t>Очередной </a:t>
            </a:r>
            <a:r>
              <a:rPr lang="ru-RU" sz="1400" dirty="0"/>
              <a:t>дневник детектива Загорского рассказывает о поездке сыщика в Ташкент. В это же время из специального вагона, следующего из Уфы, происходит кража знаменитой мусульманской святыни </a:t>
            </a:r>
            <a:r>
              <a:rPr lang="ru-RU" sz="1400" dirty="0" smtClean="0"/>
              <a:t> </a:t>
            </a:r>
            <a:r>
              <a:rPr lang="ru-RU" sz="1400" dirty="0"/>
              <a:t>Корана Усмана. </a:t>
            </a:r>
            <a:endParaRPr lang="ru-RU" sz="1400" dirty="0" smtClean="0"/>
          </a:p>
          <a:p>
            <a:pPr algn="ctr"/>
            <a:r>
              <a:rPr lang="ru-RU" sz="1400" dirty="0" smtClean="0"/>
              <a:t>Предполагается</a:t>
            </a:r>
            <a:r>
              <a:rPr lang="ru-RU" sz="1400" dirty="0"/>
              <a:t>, что Коран Усмана содержит в себе некие апокрифические суры и аяты, данные свыше пророку Мухаммеду, но изъятые из окончательной версии священной книги в связи с их опасностью для правоверных. </a:t>
            </a:r>
            <a:endParaRPr lang="ru-RU" sz="1400" dirty="0" smtClean="0"/>
          </a:p>
          <a:p>
            <a:pPr algn="ctr"/>
            <a:r>
              <a:rPr lang="ru-RU" sz="1400" dirty="0" smtClean="0"/>
              <a:t>Если </a:t>
            </a:r>
            <a:r>
              <a:rPr lang="ru-RU" sz="1400" dirty="0"/>
              <a:t>Коран Усмана попадёт в недобрые руки, это может разрушить весь мусульманский мир. Загорский и его верный помощник Ганцзалин берутся за дело... </a:t>
            </a:r>
          </a:p>
        </p:txBody>
      </p:sp>
      <p:sp>
        <p:nvSpPr>
          <p:cNvPr id="4" name="Прямоугольник 3"/>
          <p:cNvSpPr/>
          <p:nvPr/>
        </p:nvSpPr>
        <p:spPr>
          <a:xfrm>
            <a:off x="4572000" y="116632"/>
            <a:ext cx="4067945" cy="707886"/>
          </a:xfrm>
          <a:prstGeom prst="rect">
            <a:avLst/>
          </a:prstGeom>
          <a:ln>
            <a:solidFill>
              <a:schemeClr val="accent2">
                <a:lumMod val="50000"/>
              </a:schemeClr>
            </a:solidFill>
          </a:ln>
        </p:spPr>
        <p:txBody>
          <a:bodyPr wrap="square">
            <a:spAutoFit/>
          </a:bodyPr>
          <a:lstStyle/>
          <a:p>
            <a:r>
              <a:rPr lang="ru-RU" sz="1000" dirty="0" smtClean="0"/>
              <a:t>АНОНИМYС</a:t>
            </a:r>
            <a:endParaRPr lang="ru-RU" sz="1000" dirty="0"/>
          </a:p>
          <a:p>
            <a:r>
              <a:rPr lang="ru-RU" sz="1000" dirty="0" smtClean="0"/>
              <a:t>Дело </a:t>
            </a:r>
            <a:r>
              <a:rPr lang="ru-RU" sz="1000" dirty="0"/>
              <a:t>черных дервишей [Текст] : роман / АНОНИМYС. - Москва : СОЮЗ : Покидышевъ и сыновья : АСТ, 2023. - 318, [1] с. </a:t>
            </a:r>
            <a:endParaRPr lang="ru-RU" sz="1000" dirty="0" smtClean="0"/>
          </a:p>
          <a:p>
            <a:r>
              <a:rPr lang="ru-RU" sz="1000" dirty="0" smtClean="0"/>
              <a:t>ББК </a:t>
            </a:r>
            <a:r>
              <a:rPr lang="ru-RU" sz="1000" dirty="0"/>
              <a:t>84(2Рос=Рус)6</a:t>
            </a:r>
          </a:p>
        </p:txBody>
      </p:sp>
    </p:spTree>
    <p:extLst>
      <p:ext uri="{BB962C8B-B14F-4D97-AF65-F5344CB8AC3E}">
        <p14:creationId xmlns:p14="http://schemas.microsoft.com/office/powerpoint/2010/main" val="710887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92696"/>
            <a:ext cx="3504486" cy="5553333"/>
          </a:xfrm>
          <a:prstGeom prst="rect">
            <a:avLst/>
          </a:prstGeom>
          <a:ln w="38100">
            <a:solidFill>
              <a:schemeClr val="accent6">
                <a:lumMod val="50000"/>
              </a:schemeClr>
            </a:solidFill>
          </a:ln>
        </p:spPr>
      </p:pic>
      <p:sp>
        <p:nvSpPr>
          <p:cNvPr id="3" name="Прямоугольник 2"/>
          <p:cNvSpPr/>
          <p:nvPr/>
        </p:nvSpPr>
        <p:spPr>
          <a:xfrm>
            <a:off x="4499992" y="1844824"/>
            <a:ext cx="4032448" cy="4401205"/>
          </a:xfrm>
          <a:prstGeom prst="rect">
            <a:avLst/>
          </a:prstGeom>
          <a:ln w="38100">
            <a:solidFill>
              <a:schemeClr val="accent6">
                <a:lumMod val="50000"/>
              </a:schemeClr>
            </a:solidFill>
          </a:ln>
        </p:spPr>
        <p:txBody>
          <a:bodyPr wrap="square">
            <a:spAutoFit/>
          </a:bodyPr>
          <a:lstStyle/>
          <a:p>
            <a:pPr algn="ctr"/>
            <a:r>
              <a:rPr lang="ru-RU" sz="1400" dirty="0" smtClean="0"/>
              <a:t>Исидор </a:t>
            </a:r>
            <a:r>
              <a:rPr lang="ru-RU" sz="1400" dirty="0"/>
              <a:t>Чагин может запомнить текст любой сложности и хранить его в памяти как угодно долго. </a:t>
            </a:r>
            <a:endParaRPr lang="ru-RU" sz="1400" dirty="0" smtClean="0"/>
          </a:p>
          <a:p>
            <a:pPr algn="ctr"/>
            <a:r>
              <a:rPr lang="ru-RU" sz="1400" dirty="0" smtClean="0"/>
              <a:t>Феноменальные </a:t>
            </a:r>
            <a:r>
              <a:rPr lang="ru-RU" sz="1400" dirty="0"/>
              <a:t>способности становятся для героя тяжким испытанием, ведь Чагин лишен простой человеческой радости — забывать. </a:t>
            </a:r>
            <a:endParaRPr lang="ru-RU" sz="1400" dirty="0" smtClean="0"/>
          </a:p>
          <a:p>
            <a:pPr algn="ctr"/>
            <a:r>
              <a:rPr lang="ru-RU" sz="1400" dirty="0" smtClean="0"/>
              <a:t>Всё</a:t>
            </a:r>
            <a:r>
              <a:rPr lang="ru-RU" sz="1400" dirty="0"/>
              <a:t>, к чему он ни прикасается, становится для него в буквальном смысле незабываемым</a:t>
            </a:r>
            <a:r>
              <a:rPr lang="ru-RU" sz="1400" dirty="0" smtClean="0"/>
              <a:t>. Всякий </a:t>
            </a:r>
            <a:r>
              <a:rPr lang="ru-RU" sz="1400" dirty="0"/>
              <a:t>великий дар — это нарушение гармонии. Памяти необходимо забвение, слову — молчание, а вымыслу — реальность. </a:t>
            </a:r>
            <a:endParaRPr lang="ru-RU" sz="1400" dirty="0" smtClean="0"/>
          </a:p>
          <a:p>
            <a:pPr algn="ctr"/>
            <a:r>
              <a:rPr lang="ru-RU" sz="1400" dirty="0" smtClean="0"/>
              <a:t>В</a:t>
            </a:r>
            <a:r>
              <a:rPr lang="ru-RU" sz="1400" dirty="0"/>
              <a:t> жизни они сплетены так же туго, как трагическое и комическое в романах Евгения Водолазкина</a:t>
            </a:r>
            <a:r>
              <a:rPr lang="ru-RU" sz="1400" dirty="0" smtClean="0"/>
              <a:t>.</a:t>
            </a:r>
          </a:p>
          <a:p>
            <a:pPr algn="ctr"/>
            <a:r>
              <a:rPr lang="ru-RU" sz="1400" dirty="0" smtClean="0"/>
              <a:t> </a:t>
            </a:r>
            <a:r>
              <a:rPr lang="ru-RU" sz="1400" dirty="0"/>
              <a:t>Не является исключением и роман «Чагин». Среди его персонажей — Генрих Шлиман и Даниель Дефо, тайные агенты, архивисты и конферансье</a:t>
            </a:r>
            <a:r>
              <a:rPr lang="ru-RU" sz="1400" dirty="0" smtClean="0"/>
              <a:t>,</a:t>
            </a:r>
          </a:p>
          <a:p>
            <a:pPr algn="ctr"/>
            <a:r>
              <a:rPr lang="ru-RU" sz="1400" dirty="0" smtClean="0"/>
              <a:t> </a:t>
            </a:r>
            <a:r>
              <a:rPr lang="ru-RU" sz="1400" dirty="0"/>
              <a:t>а также особый авторский стиль — как и всегда, один из главных героев писателя.</a:t>
            </a:r>
          </a:p>
        </p:txBody>
      </p:sp>
      <p:sp>
        <p:nvSpPr>
          <p:cNvPr id="4" name="Прямоугольник 3"/>
          <p:cNvSpPr/>
          <p:nvPr/>
        </p:nvSpPr>
        <p:spPr>
          <a:xfrm>
            <a:off x="4499992" y="338753"/>
            <a:ext cx="4320480" cy="707886"/>
          </a:xfrm>
          <a:prstGeom prst="rect">
            <a:avLst/>
          </a:prstGeom>
          <a:ln>
            <a:solidFill>
              <a:schemeClr val="bg2">
                <a:lumMod val="25000"/>
              </a:schemeClr>
            </a:solidFill>
          </a:ln>
        </p:spPr>
        <p:txBody>
          <a:bodyPr wrap="square">
            <a:spAutoFit/>
          </a:bodyPr>
          <a:lstStyle/>
          <a:p>
            <a:r>
              <a:rPr lang="ru-RU" sz="1000" dirty="0" smtClean="0"/>
              <a:t>Водолазкин</a:t>
            </a:r>
            <a:r>
              <a:rPr lang="ru-RU" sz="1000" dirty="0"/>
              <a:t>, Евгений Германович.</a:t>
            </a:r>
          </a:p>
          <a:p>
            <a:r>
              <a:rPr lang="ru-RU" sz="1000" dirty="0" smtClean="0"/>
              <a:t>Чагин </a:t>
            </a:r>
            <a:r>
              <a:rPr lang="ru-RU" sz="1000" dirty="0"/>
              <a:t>[Текст] : роман / Евгений Водолазкин. - Москва : АСТ : Редакция Елены Шубиной, 2022. - 378, [2] с. - (Новая русская классика). </a:t>
            </a:r>
            <a:endParaRPr lang="ru-RU" sz="1000" dirty="0" smtClean="0"/>
          </a:p>
          <a:p>
            <a:r>
              <a:rPr lang="ru-RU" sz="1000" dirty="0" smtClean="0"/>
              <a:t>ББК 84(2Рос=Рус)6</a:t>
            </a:r>
            <a:endParaRPr lang="ru-RU" sz="1000" dirty="0"/>
          </a:p>
        </p:txBody>
      </p:sp>
    </p:spTree>
    <p:extLst>
      <p:ext uri="{BB962C8B-B14F-4D97-AF65-F5344CB8AC3E}">
        <p14:creationId xmlns:p14="http://schemas.microsoft.com/office/powerpoint/2010/main" val="2060501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57001"/>
            <a:ext cx="3671274" cy="5772533"/>
          </a:xfrm>
          <a:prstGeom prst="rect">
            <a:avLst/>
          </a:prstGeom>
          <a:ln w="38100">
            <a:solidFill>
              <a:schemeClr val="accent6">
                <a:lumMod val="75000"/>
              </a:schemeClr>
            </a:solidFill>
          </a:ln>
        </p:spPr>
      </p:pic>
      <p:sp>
        <p:nvSpPr>
          <p:cNvPr id="3" name="Прямоугольник 2"/>
          <p:cNvSpPr/>
          <p:nvPr/>
        </p:nvSpPr>
        <p:spPr>
          <a:xfrm>
            <a:off x="4785086" y="1412776"/>
            <a:ext cx="3960440" cy="5016758"/>
          </a:xfrm>
          <a:prstGeom prst="rect">
            <a:avLst/>
          </a:prstGeom>
          <a:ln w="38100">
            <a:solidFill>
              <a:schemeClr val="accent6">
                <a:lumMod val="50000"/>
              </a:schemeClr>
            </a:solidFill>
          </a:ln>
        </p:spPr>
        <p:txBody>
          <a:bodyPr wrap="square">
            <a:spAutoFit/>
          </a:bodyPr>
          <a:lstStyle/>
          <a:p>
            <a:pPr algn="ctr"/>
            <a:r>
              <a:rPr lang="ru-RU" sz="1600" dirty="0"/>
              <a:t>Первая работа, первый отпуск... </a:t>
            </a:r>
            <a:endParaRPr lang="ru-RU" sz="1600" dirty="0" smtClean="0"/>
          </a:p>
          <a:p>
            <a:pPr algn="ctr"/>
            <a:r>
              <a:rPr lang="ru-RU" sz="1600" dirty="0" smtClean="0"/>
              <a:t>Рите </a:t>
            </a:r>
            <a:r>
              <a:rPr lang="ru-RU" sz="1600" dirty="0"/>
              <a:t>так повезло — путёвка в молодёжный дом отдыха</a:t>
            </a:r>
            <a:r>
              <a:rPr lang="ru-RU" sz="1600" dirty="0" smtClean="0"/>
              <a:t>!</a:t>
            </a:r>
          </a:p>
          <a:p>
            <a:pPr algn="ctr"/>
            <a:r>
              <a:rPr lang="ru-RU" sz="1600" dirty="0" smtClean="0"/>
              <a:t> </a:t>
            </a:r>
            <a:r>
              <a:rPr lang="ru-RU" sz="1600" dirty="0"/>
              <a:t>Сочи, море, солнце, ожидание счастья. И неожиданная встреча в первые же часы после приезда</a:t>
            </a:r>
            <a:r>
              <a:rPr lang="ru-RU" sz="1600" dirty="0" smtClean="0"/>
              <a:t>.</a:t>
            </a:r>
          </a:p>
          <a:p>
            <a:pPr algn="ctr"/>
            <a:r>
              <a:rPr lang="ru-RU" sz="1600" dirty="0" smtClean="0"/>
              <a:t> </a:t>
            </a:r>
            <a:r>
              <a:rPr lang="ru-RU" sz="1600" dirty="0"/>
              <a:t>Нет, она вовсе не была против мужского внимания, тем более такого симпатичного, такого интересного и загадочного парня. Конечно, ей не был нужен банальный курортный роман. </a:t>
            </a:r>
            <a:endParaRPr lang="ru-RU" sz="1600" dirty="0" smtClean="0"/>
          </a:p>
          <a:p>
            <a:pPr algn="ctr"/>
            <a:r>
              <a:rPr lang="ru-RU" sz="1600" dirty="0" smtClean="0"/>
              <a:t>Но</a:t>
            </a:r>
            <a:r>
              <a:rPr lang="ru-RU" sz="1600" dirty="0"/>
              <a:t> их отношения оказались открытием, оглушающей, ослепляющей, сладостной любовью. </a:t>
            </a:r>
            <a:endParaRPr lang="ru-RU" sz="1600" dirty="0" smtClean="0"/>
          </a:p>
          <a:p>
            <a:pPr algn="ctr"/>
            <a:r>
              <a:rPr lang="ru-RU" sz="1600" dirty="0" smtClean="0"/>
              <a:t>Такая </a:t>
            </a:r>
            <a:r>
              <a:rPr lang="ru-RU" sz="1600" dirty="0"/>
              <a:t>любовь — это на всю жизнь, потому что жизнь без неё не имеет смысла</a:t>
            </a:r>
            <a:r>
              <a:rPr lang="ru-RU" sz="1600" dirty="0" smtClean="0"/>
              <a:t>.</a:t>
            </a:r>
          </a:p>
          <a:p>
            <a:pPr algn="ctr"/>
            <a:r>
              <a:rPr lang="ru-RU" sz="1600" dirty="0" smtClean="0"/>
              <a:t> </a:t>
            </a:r>
            <a:r>
              <a:rPr lang="ru-RU" sz="1600" dirty="0"/>
              <a:t>Это судьба</a:t>
            </a:r>
            <a:r>
              <a:rPr lang="ru-RU" sz="1600" dirty="0" smtClean="0"/>
              <a:t>.</a:t>
            </a:r>
          </a:p>
          <a:p>
            <a:pPr algn="ctr"/>
            <a:r>
              <a:rPr lang="ru-RU" sz="1600" dirty="0" smtClean="0"/>
              <a:t> А</a:t>
            </a:r>
            <a:r>
              <a:rPr lang="ru-RU" sz="1600" dirty="0"/>
              <a:t> у судьбы были другие планы. </a:t>
            </a:r>
            <a:endParaRPr lang="ru-RU" sz="1600" dirty="0" smtClean="0"/>
          </a:p>
          <a:p>
            <a:pPr algn="ctr"/>
            <a:r>
              <a:rPr lang="ru-RU" sz="1600" dirty="0" smtClean="0"/>
              <a:t>Судьба </a:t>
            </a:r>
            <a:r>
              <a:rPr lang="ru-RU" sz="1600" dirty="0"/>
              <a:t>ведь даже предостерегала Риту, даже посылала предупреждающие знаки. </a:t>
            </a:r>
          </a:p>
        </p:txBody>
      </p:sp>
      <p:sp>
        <p:nvSpPr>
          <p:cNvPr id="4" name="Прямоугольник 3"/>
          <p:cNvSpPr/>
          <p:nvPr/>
        </p:nvSpPr>
        <p:spPr>
          <a:xfrm>
            <a:off x="5145126" y="188640"/>
            <a:ext cx="3240360" cy="707886"/>
          </a:xfrm>
          <a:prstGeom prst="rect">
            <a:avLst/>
          </a:prstGeom>
          <a:ln>
            <a:solidFill>
              <a:schemeClr val="bg2">
                <a:lumMod val="25000"/>
              </a:schemeClr>
            </a:solidFill>
          </a:ln>
        </p:spPr>
        <p:txBody>
          <a:bodyPr wrap="square">
            <a:spAutoFit/>
          </a:bodyPr>
          <a:lstStyle/>
          <a:p>
            <a:r>
              <a:rPr lang="ru-RU" sz="1000" dirty="0" smtClean="0"/>
              <a:t>Волчок</a:t>
            </a:r>
            <a:r>
              <a:rPr lang="ru-RU" sz="1000" dirty="0"/>
              <a:t>, Ирина.</a:t>
            </a:r>
          </a:p>
          <a:p>
            <a:r>
              <a:rPr lang="ru-RU" sz="1000" dirty="0" smtClean="0"/>
              <a:t>Наваждение </a:t>
            </a:r>
            <a:r>
              <a:rPr lang="ru-RU" sz="1000" dirty="0"/>
              <a:t>[Текст] : роман / Ирина Волчок. - Москва : АСТ, 2023. - 315, [1] с. - (Главный </a:t>
            </a:r>
            <a:r>
              <a:rPr lang="ru-RU" sz="1000" dirty="0" smtClean="0"/>
              <a:t>приз).</a:t>
            </a:r>
          </a:p>
          <a:p>
            <a:r>
              <a:rPr lang="ru-RU" sz="1000" dirty="0" smtClean="0"/>
              <a:t>ББК 84(2Рос=Рус)6</a:t>
            </a:r>
            <a:endParaRPr lang="ru-RU" sz="1000" dirty="0"/>
          </a:p>
        </p:txBody>
      </p:sp>
    </p:spTree>
    <p:extLst>
      <p:ext uri="{BB962C8B-B14F-4D97-AF65-F5344CB8AC3E}">
        <p14:creationId xmlns:p14="http://schemas.microsoft.com/office/powerpoint/2010/main" val="3110862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70384"/>
            <a:ext cx="3514882" cy="5517232"/>
          </a:xfrm>
          <a:prstGeom prst="rect">
            <a:avLst/>
          </a:prstGeom>
          <a:ln w="38100">
            <a:solidFill>
              <a:srgbClr val="C00000"/>
            </a:solidFill>
          </a:ln>
        </p:spPr>
      </p:pic>
      <p:sp>
        <p:nvSpPr>
          <p:cNvPr id="3" name="Прямоугольник 2"/>
          <p:cNvSpPr/>
          <p:nvPr/>
        </p:nvSpPr>
        <p:spPr>
          <a:xfrm>
            <a:off x="5020296" y="1909522"/>
            <a:ext cx="3347864" cy="4278094"/>
          </a:xfrm>
          <a:prstGeom prst="rect">
            <a:avLst/>
          </a:prstGeom>
          <a:ln w="38100">
            <a:solidFill>
              <a:srgbClr val="C00000"/>
            </a:solidFill>
          </a:ln>
        </p:spPr>
        <p:txBody>
          <a:bodyPr wrap="square">
            <a:spAutoFit/>
          </a:bodyPr>
          <a:lstStyle/>
          <a:p>
            <a:pPr algn="ctr"/>
            <a:r>
              <a:rPr lang="ru-RU" sz="1600" dirty="0"/>
              <a:t>Судье Ирине Поляковой поручают простое, но громкое дело: известный общественный деятель Смульский по неосторожности убил преследовавшую его поклонницу. Он пытался спасти девушку, а когда это не удалось, явился с повинной. Судья склонна назначить самое мягкое наказание, ведь девушка запугивала семью Смульского, подсылала к его жене и дочери бандитов... </a:t>
            </a:r>
            <a:endParaRPr lang="ru-RU" sz="1600" dirty="0" smtClean="0"/>
          </a:p>
          <a:p>
            <a:pPr algn="ctr"/>
            <a:r>
              <a:rPr lang="ru-RU" sz="1600" dirty="0" smtClean="0"/>
              <a:t>Но</a:t>
            </a:r>
            <a:r>
              <a:rPr lang="ru-RU" sz="1600" dirty="0"/>
              <a:t> верная помощница Ирины Гортензия Андреевна видит в этом деле второе дно, а Ирина привыкла доверять интуиции старой учительницы. </a:t>
            </a:r>
          </a:p>
        </p:txBody>
      </p:sp>
      <p:sp>
        <p:nvSpPr>
          <p:cNvPr id="4" name="Прямоугольник 3"/>
          <p:cNvSpPr/>
          <p:nvPr/>
        </p:nvSpPr>
        <p:spPr>
          <a:xfrm>
            <a:off x="4857514" y="239497"/>
            <a:ext cx="3528392" cy="861774"/>
          </a:xfrm>
          <a:prstGeom prst="rect">
            <a:avLst/>
          </a:prstGeom>
          <a:ln>
            <a:solidFill>
              <a:schemeClr val="accent2">
                <a:lumMod val="75000"/>
              </a:schemeClr>
            </a:solidFill>
          </a:ln>
        </p:spPr>
        <p:txBody>
          <a:bodyPr wrap="square">
            <a:spAutoFit/>
          </a:bodyPr>
          <a:lstStyle/>
          <a:p>
            <a:r>
              <a:rPr lang="ru-RU" sz="1000" dirty="0" smtClean="0"/>
              <a:t>Воронова</a:t>
            </a:r>
            <a:r>
              <a:rPr lang="ru-RU" sz="1000" dirty="0"/>
              <a:t>, Мария Владимировна.</a:t>
            </a:r>
          </a:p>
          <a:p>
            <a:r>
              <a:rPr lang="ru-RU" sz="1000" dirty="0" smtClean="0"/>
              <a:t>Вечный </a:t>
            </a:r>
            <a:r>
              <a:rPr lang="ru-RU" sz="1000" dirty="0"/>
              <a:t>шах [Текст] : роман / Мария Воронова. - Москва : Эксмо, 2022. - 316, [1] с. - (Суд сердца. Романы Марии Вороновой</a:t>
            </a:r>
            <a:r>
              <a:rPr lang="ru-RU" sz="1000" dirty="0" smtClean="0"/>
              <a:t>).</a:t>
            </a:r>
          </a:p>
          <a:p>
            <a:r>
              <a:rPr lang="ru-RU" sz="1000" dirty="0" smtClean="0"/>
              <a:t>ББК </a:t>
            </a:r>
            <a:r>
              <a:rPr lang="ru-RU" sz="1000" dirty="0"/>
              <a:t>84(2Рос=Рус)6</a:t>
            </a:r>
          </a:p>
        </p:txBody>
      </p:sp>
    </p:spTree>
    <p:extLst>
      <p:ext uri="{BB962C8B-B14F-4D97-AF65-F5344CB8AC3E}">
        <p14:creationId xmlns:p14="http://schemas.microsoft.com/office/powerpoint/2010/main" val="384942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548680"/>
            <a:ext cx="3665216" cy="5760640"/>
          </a:xfrm>
          <a:prstGeom prst="rect">
            <a:avLst/>
          </a:prstGeom>
          <a:ln w="38100">
            <a:solidFill>
              <a:srgbClr val="C00000"/>
            </a:solidFill>
          </a:ln>
        </p:spPr>
      </p:pic>
      <p:sp>
        <p:nvSpPr>
          <p:cNvPr id="3" name="Прямоугольник 2"/>
          <p:cNvSpPr/>
          <p:nvPr/>
        </p:nvSpPr>
        <p:spPr>
          <a:xfrm>
            <a:off x="5508104" y="2263143"/>
            <a:ext cx="3096344" cy="4031873"/>
          </a:xfrm>
          <a:prstGeom prst="rect">
            <a:avLst/>
          </a:prstGeom>
          <a:ln w="38100">
            <a:solidFill>
              <a:srgbClr val="C00000"/>
            </a:solidFill>
          </a:ln>
        </p:spPr>
        <p:txBody>
          <a:bodyPr wrap="square">
            <a:spAutoFit/>
          </a:bodyPr>
          <a:lstStyle/>
          <a:p>
            <a:pPr algn="ctr"/>
            <a:r>
              <a:rPr lang="ru-RU" sz="1600" dirty="0" smtClean="0"/>
              <a:t>«Доверься» — это психологический роман Ольги Вечной, рассказывающий о жестокости людей, которые способны разрушить чью-либо жизнь в одно мгновение. </a:t>
            </a:r>
          </a:p>
          <a:p>
            <a:pPr algn="ctr"/>
            <a:r>
              <a:rPr lang="ru-RU" sz="1600" dirty="0" smtClean="0"/>
              <a:t>Главную героиню Диану такая жестокость не ломает, она, наоборот, становится сильнее и заново учится доверять людям, ведь без доверия невозможно построить здоровые отношения. </a:t>
            </a:r>
          </a:p>
          <a:p>
            <a:pPr algn="ctr"/>
            <a:r>
              <a:rPr lang="ru-RU" sz="1600" dirty="0" smtClean="0"/>
              <a:t>Эта книга показывает, что всегда найдется человек, который протянет тебе руку в трудную минуту. </a:t>
            </a:r>
            <a:endParaRPr lang="ru-RU" sz="1600" dirty="0"/>
          </a:p>
        </p:txBody>
      </p:sp>
      <p:sp>
        <p:nvSpPr>
          <p:cNvPr id="4" name="Прямоугольник 3"/>
          <p:cNvSpPr/>
          <p:nvPr/>
        </p:nvSpPr>
        <p:spPr>
          <a:xfrm>
            <a:off x="4716016" y="332656"/>
            <a:ext cx="4104456" cy="553998"/>
          </a:xfrm>
          <a:prstGeom prst="rect">
            <a:avLst/>
          </a:prstGeom>
          <a:ln>
            <a:solidFill>
              <a:srgbClr val="C00000"/>
            </a:solidFill>
          </a:ln>
        </p:spPr>
        <p:txBody>
          <a:bodyPr wrap="square">
            <a:spAutoFit/>
          </a:bodyPr>
          <a:lstStyle/>
          <a:p>
            <a:r>
              <a:rPr lang="ru-RU" sz="1000" dirty="0" smtClean="0"/>
              <a:t>Вечная, Ольга</a:t>
            </a:r>
          </a:p>
          <a:p>
            <a:r>
              <a:rPr lang="ru-RU" sz="1000" dirty="0" smtClean="0"/>
              <a:t>Доверься </a:t>
            </a:r>
            <a:r>
              <a:rPr lang="ru-RU" sz="1000" dirty="0"/>
              <a:t>[Текст] : роман / Ольга Вечная. - Москва : Эксмо, 2023. - 349 </a:t>
            </a:r>
            <a:r>
              <a:rPr lang="ru-RU" sz="1000" dirty="0" smtClean="0"/>
              <a:t>с.</a:t>
            </a:r>
          </a:p>
          <a:p>
            <a:r>
              <a:rPr lang="ru-RU" sz="1000" dirty="0" smtClean="0"/>
              <a:t>ББК </a:t>
            </a:r>
            <a:r>
              <a:rPr lang="ru-RU" sz="1000" dirty="0"/>
              <a:t>84(2Рос=Рус)6</a:t>
            </a:r>
          </a:p>
        </p:txBody>
      </p:sp>
    </p:spTree>
    <p:extLst>
      <p:ext uri="{BB962C8B-B14F-4D97-AF65-F5344CB8AC3E}">
        <p14:creationId xmlns:p14="http://schemas.microsoft.com/office/powerpoint/2010/main" val="3339382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5" y="695736"/>
            <a:ext cx="3600843" cy="5661790"/>
          </a:xfrm>
          <a:prstGeom prst="rect">
            <a:avLst/>
          </a:prstGeom>
          <a:ln w="38100">
            <a:solidFill>
              <a:srgbClr val="FFFF00"/>
            </a:solidFill>
          </a:ln>
        </p:spPr>
      </p:pic>
      <p:sp>
        <p:nvSpPr>
          <p:cNvPr id="3" name="Прямоугольник 2"/>
          <p:cNvSpPr/>
          <p:nvPr/>
        </p:nvSpPr>
        <p:spPr>
          <a:xfrm>
            <a:off x="4870345" y="1340768"/>
            <a:ext cx="3888432" cy="5016758"/>
          </a:xfrm>
          <a:prstGeom prst="rect">
            <a:avLst/>
          </a:prstGeom>
          <a:ln w="38100">
            <a:solidFill>
              <a:schemeClr val="accent2">
                <a:lumMod val="50000"/>
              </a:schemeClr>
            </a:solidFill>
          </a:ln>
        </p:spPr>
        <p:txBody>
          <a:bodyPr wrap="square">
            <a:spAutoFit/>
          </a:bodyPr>
          <a:lstStyle/>
          <a:p>
            <a:pPr algn="ctr"/>
            <a:r>
              <a:rPr lang="ru-RU" sz="1600" dirty="0"/>
              <a:t>У Лизы фон Бекк необычная профессия: она специалист по запахам. </a:t>
            </a:r>
            <a:endParaRPr lang="ru-RU" sz="1600" dirty="0" smtClean="0"/>
          </a:p>
          <a:p>
            <a:pPr algn="ctr"/>
            <a:r>
              <a:rPr lang="ru-RU" sz="1600" dirty="0" smtClean="0"/>
              <a:t>Лиза </a:t>
            </a:r>
            <a:r>
              <a:rPr lang="ru-RU" sz="1600" dirty="0"/>
              <a:t>живет спокойно и скромно, подбирает пряности для блюд в ресторане «Олений рог», что в Верхнем городе Люнденвика, и ведет дневник</a:t>
            </a:r>
            <a:r>
              <a:rPr lang="ru-RU" sz="1600" dirty="0" smtClean="0"/>
              <a:t>.</a:t>
            </a:r>
          </a:p>
          <a:p>
            <a:pPr algn="ctr"/>
            <a:r>
              <a:rPr lang="ru-RU" sz="1600" dirty="0" smtClean="0"/>
              <a:t>Вот </a:t>
            </a:r>
            <a:r>
              <a:rPr lang="ru-RU" sz="1600" dirty="0"/>
              <a:t>только почему-то в дневнике скромной воспитанницы монастырской школы однажды появляется запись об отравленном бульоне</a:t>
            </a:r>
            <a:r>
              <a:rPr lang="ru-RU" sz="1600" dirty="0" smtClean="0"/>
              <a:t>.</a:t>
            </a:r>
          </a:p>
          <a:p>
            <a:pPr algn="ctr"/>
            <a:r>
              <a:rPr lang="ru-RU" sz="1600" dirty="0" smtClean="0"/>
              <a:t> </a:t>
            </a:r>
            <a:r>
              <a:rPr lang="ru-RU" sz="1600" dirty="0"/>
              <a:t>Дальше — больше: она нанимает на работу привидение и получает приглашение на королевский бал, ее похищают загадочные злодеи и оставляют в заколдованном районе города</a:t>
            </a:r>
            <a:r>
              <a:rPr lang="ru-RU" sz="1600" dirty="0" smtClean="0"/>
              <a:t>...</a:t>
            </a:r>
          </a:p>
          <a:p>
            <a:pPr algn="ctr"/>
            <a:r>
              <a:rPr lang="ru-RU" sz="1600" dirty="0" smtClean="0"/>
              <a:t>Необычные </a:t>
            </a:r>
            <a:r>
              <a:rPr lang="ru-RU" sz="1600" dirty="0"/>
              <a:t>нити вплетаются в полотно этой истории, и, уж конечно, не обойдется здесь без магии</a:t>
            </a:r>
            <a:r>
              <a:rPr lang="ru-RU" sz="1600" dirty="0" smtClean="0"/>
              <a:t>.</a:t>
            </a:r>
          </a:p>
          <a:p>
            <a:pPr algn="ctr"/>
            <a:r>
              <a:rPr lang="ru-RU" sz="1600" dirty="0" smtClean="0"/>
              <a:t> </a:t>
            </a:r>
            <a:r>
              <a:rPr lang="ru-RU" sz="1600" dirty="0"/>
              <a:t>И без любви... </a:t>
            </a:r>
          </a:p>
        </p:txBody>
      </p:sp>
      <p:sp>
        <p:nvSpPr>
          <p:cNvPr id="4" name="Прямоугольник 3"/>
          <p:cNvSpPr/>
          <p:nvPr/>
        </p:nvSpPr>
        <p:spPr>
          <a:xfrm>
            <a:off x="4485122" y="260648"/>
            <a:ext cx="4273655" cy="707886"/>
          </a:xfrm>
          <a:prstGeom prst="rect">
            <a:avLst/>
          </a:prstGeom>
          <a:ln>
            <a:solidFill>
              <a:schemeClr val="bg2">
                <a:lumMod val="10000"/>
              </a:schemeClr>
            </a:solidFill>
          </a:ln>
        </p:spPr>
        <p:txBody>
          <a:bodyPr wrap="square">
            <a:spAutoFit/>
          </a:bodyPr>
          <a:lstStyle/>
          <a:p>
            <a:r>
              <a:rPr lang="ru-RU" sz="1000" dirty="0" smtClean="0"/>
              <a:t>Дашевская</a:t>
            </a:r>
            <a:r>
              <a:rPr lang="ru-RU" sz="1000" dirty="0"/>
              <a:t>, Анна.</a:t>
            </a:r>
          </a:p>
          <a:p>
            <a:r>
              <a:rPr lang="ru-RU" sz="1000" dirty="0" smtClean="0"/>
              <a:t>Кастрюлька </a:t>
            </a:r>
            <a:r>
              <a:rPr lang="ru-RU" sz="1000" dirty="0"/>
              <a:t>с неприятностями [Текст] : роман / Анна Дашевская. - Москва : АСТ, 2023. - 286, [1] с. - (Магия викторианского детектива). </a:t>
            </a:r>
          </a:p>
          <a:p>
            <a:r>
              <a:rPr lang="ru-RU" sz="1000" dirty="0"/>
              <a:t>ББК 84(2Рос=Рус)6</a:t>
            </a:r>
          </a:p>
        </p:txBody>
      </p:sp>
    </p:spTree>
    <p:extLst>
      <p:ext uri="{BB962C8B-B14F-4D97-AF65-F5344CB8AC3E}">
        <p14:creationId xmlns:p14="http://schemas.microsoft.com/office/powerpoint/2010/main" val="2434316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598452"/>
            <a:ext cx="3600400" cy="5661095"/>
          </a:xfrm>
          <a:prstGeom prst="rect">
            <a:avLst/>
          </a:prstGeom>
          <a:ln w="38100">
            <a:solidFill>
              <a:srgbClr val="FFFF00"/>
            </a:solidFill>
          </a:ln>
        </p:spPr>
      </p:pic>
      <p:sp>
        <p:nvSpPr>
          <p:cNvPr id="3" name="Прямоугольник 2"/>
          <p:cNvSpPr/>
          <p:nvPr/>
        </p:nvSpPr>
        <p:spPr>
          <a:xfrm>
            <a:off x="4696469" y="1052736"/>
            <a:ext cx="4194212" cy="5262979"/>
          </a:xfrm>
          <a:prstGeom prst="rect">
            <a:avLst/>
          </a:prstGeom>
          <a:ln w="38100">
            <a:solidFill>
              <a:schemeClr val="accent5">
                <a:lumMod val="75000"/>
              </a:schemeClr>
            </a:solidFill>
          </a:ln>
        </p:spPr>
        <p:txBody>
          <a:bodyPr wrap="square">
            <a:spAutoFit/>
          </a:bodyPr>
          <a:lstStyle/>
          <a:p>
            <a:pPr algn="ctr"/>
            <a:r>
              <a:rPr lang="ru-RU" sz="1600" dirty="0"/>
              <a:t>«И в каком столетии ни живи, никуда не денешься от любви». </a:t>
            </a:r>
            <a:endParaRPr lang="ru-RU" sz="1600" dirty="0" smtClean="0"/>
          </a:p>
          <a:p>
            <a:pPr algn="ctr"/>
            <a:r>
              <a:rPr lang="ru-RU" sz="1600" dirty="0" smtClean="0"/>
              <a:t>А</a:t>
            </a:r>
            <a:r>
              <a:rPr lang="ru-RU" sz="1600" dirty="0"/>
              <a:t> уж тем более, если это столетие дворцовых переворотов</a:t>
            </a:r>
            <a:r>
              <a:rPr lang="ru-RU" sz="1600" dirty="0" smtClean="0"/>
              <a:t>! </a:t>
            </a:r>
          </a:p>
          <a:p>
            <a:pPr algn="ctr"/>
            <a:r>
              <a:rPr lang="ru-RU" sz="1600" dirty="0" smtClean="0"/>
              <a:t>На</a:t>
            </a:r>
            <a:r>
              <a:rPr lang="ru-RU" sz="1600" dirty="0"/>
              <a:t> гребне волны грандиозных интриг и свершений галантного ХVIII века возносятся два великолепных царедворца</a:t>
            </a:r>
            <a:r>
              <a:rPr lang="ru-RU" sz="1600" dirty="0" smtClean="0"/>
              <a:t>.</a:t>
            </a:r>
          </a:p>
          <a:p>
            <a:pPr algn="ctr"/>
            <a:r>
              <a:rPr lang="ru-RU" sz="1600" dirty="0" smtClean="0"/>
              <a:t> </a:t>
            </a:r>
            <a:r>
              <a:rPr lang="ru-RU" sz="1600" dirty="0"/>
              <a:t>Неожиданно для себя самого на вершине оказывается Иоганн Бюрен, в дальнейшем вошедший в историю как мрачный злодей Бирон, фаворит императрицы</a:t>
            </a:r>
            <a:r>
              <a:rPr lang="ru-RU" sz="1600" dirty="0" smtClean="0"/>
              <a:t>.</a:t>
            </a:r>
          </a:p>
          <a:p>
            <a:pPr algn="ctr"/>
            <a:r>
              <a:rPr lang="ru-RU" sz="1600" dirty="0" smtClean="0"/>
              <a:t> </a:t>
            </a:r>
            <a:r>
              <a:rPr lang="ru-RU" sz="1600" dirty="0"/>
              <a:t>И Рене Лёвенвольд, авантюрист, темный человек в ореоле скандальных слухов, любимец двух русских цариц и множества принцесс. </a:t>
            </a:r>
            <a:endParaRPr lang="ru-RU" sz="1600" dirty="0" smtClean="0"/>
          </a:p>
          <a:p>
            <a:pPr algn="ctr"/>
            <a:r>
              <a:rPr lang="ru-RU" sz="1600" dirty="0" smtClean="0"/>
              <a:t>Оба </a:t>
            </a:r>
            <a:r>
              <a:rPr lang="ru-RU" sz="1600" dirty="0"/>
              <a:t>добились многого. </a:t>
            </a:r>
            <a:endParaRPr lang="ru-RU" sz="1600" dirty="0" smtClean="0"/>
          </a:p>
          <a:p>
            <a:pPr algn="ctr"/>
            <a:r>
              <a:rPr lang="ru-RU" sz="1600" dirty="0" smtClean="0"/>
              <a:t>Однако </a:t>
            </a:r>
            <a:r>
              <a:rPr lang="ru-RU" sz="1600" dirty="0"/>
              <a:t>любые деньги, любая слава, даже сама жизнь — ничто, когда два урагана сталкиваются в многолетней любовной интриге...И начинается поединок между золотом и сталью! </a:t>
            </a:r>
          </a:p>
        </p:txBody>
      </p:sp>
      <p:sp>
        <p:nvSpPr>
          <p:cNvPr id="4" name="Прямоугольник 3"/>
          <p:cNvSpPr/>
          <p:nvPr/>
        </p:nvSpPr>
        <p:spPr>
          <a:xfrm>
            <a:off x="4974727" y="135138"/>
            <a:ext cx="3637695" cy="707886"/>
          </a:xfrm>
          <a:prstGeom prst="rect">
            <a:avLst/>
          </a:prstGeom>
          <a:ln>
            <a:solidFill>
              <a:schemeClr val="accent1">
                <a:lumMod val="50000"/>
              </a:schemeClr>
            </a:solidFill>
          </a:ln>
        </p:spPr>
        <p:txBody>
          <a:bodyPr wrap="square">
            <a:spAutoFit/>
          </a:bodyPr>
          <a:lstStyle/>
          <a:p>
            <a:r>
              <a:rPr lang="ru-RU" sz="1000" dirty="0" smtClean="0"/>
              <a:t>Ермолович</a:t>
            </a:r>
            <a:r>
              <a:rPr lang="ru-RU" sz="1000" dirty="0"/>
              <a:t>, Елена</a:t>
            </a:r>
            <a:r>
              <a:rPr lang="ru-RU" sz="1000" dirty="0" smtClean="0"/>
              <a:t>.</a:t>
            </a:r>
          </a:p>
          <a:p>
            <a:r>
              <a:rPr lang="ru-RU" sz="1000" dirty="0" smtClean="0"/>
              <a:t>Золото </a:t>
            </a:r>
            <a:r>
              <a:rPr lang="ru-RU" sz="1000" dirty="0"/>
              <a:t>и сталь [Текст] : роман / Елена Ермолович. - Москва : АСТ, 2022. - 318, [1] с. </a:t>
            </a:r>
          </a:p>
          <a:p>
            <a:r>
              <a:rPr lang="ru-RU" sz="1000" dirty="0" smtClean="0"/>
              <a:t>ББК </a:t>
            </a:r>
            <a:r>
              <a:rPr lang="ru-RU" sz="1000" dirty="0"/>
              <a:t>84(2Рос=Рус)6</a:t>
            </a:r>
          </a:p>
        </p:txBody>
      </p:sp>
    </p:spTree>
    <p:extLst>
      <p:ext uri="{BB962C8B-B14F-4D97-AF65-F5344CB8AC3E}">
        <p14:creationId xmlns:p14="http://schemas.microsoft.com/office/powerpoint/2010/main" val="3088914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92696"/>
            <a:ext cx="3526322" cy="5544616"/>
          </a:xfrm>
          <a:prstGeom prst="rect">
            <a:avLst/>
          </a:prstGeom>
          <a:ln w="38100">
            <a:solidFill>
              <a:srgbClr val="FFC000"/>
            </a:solidFill>
          </a:ln>
        </p:spPr>
      </p:pic>
      <p:sp>
        <p:nvSpPr>
          <p:cNvPr id="3" name="Прямоугольник 2"/>
          <p:cNvSpPr/>
          <p:nvPr/>
        </p:nvSpPr>
        <p:spPr>
          <a:xfrm>
            <a:off x="4578115" y="1412776"/>
            <a:ext cx="3960440" cy="5262979"/>
          </a:xfrm>
          <a:prstGeom prst="rect">
            <a:avLst/>
          </a:prstGeom>
          <a:ln w="38100">
            <a:solidFill>
              <a:srgbClr val="7030A0"/>
            </a:solidFill>
          </a:ln>
        </p:spPr>
        <p:txBody>
          <a:bodyPr wrap="square">
            <a:spAutoFit/>
          </a:bodyPr>
          <a:lstStyle/>
          <a:p>
            <a:pPr algn="ctr"/>
            <a:r>
              <a:rPr lang="ru-RU" sz="1600" dirty="0"/>
              <a:t>Лекарь Яков Ван Геделе прибывает в Москву, только что пережившую избрание новой императрицы</a:t>
            </a:r>
            <a:r>
              <a:rPr lang="ru-RU" sz="1600" dirty="0" smtClean="0"/>
              <a:t>.</a:t>
            </a:r>
          </a:p>
          <a:p>
            <a:pPr algn="ctr"/>
            <a:r>
              <a:rPr lang="ru-RU" sz="1600" dirty="0" smtClean="0"/>
              <a:t> </a:t>
            </a:r>
            <a:r>
              <a:rPr lang="ru-RU" sz="1600" dirty="0"/>
              <a:t>Потеряв своего покровителя, шпиона, отравленного ядом, Яков бежит в Москву от дурной репутации — в Кенигсберге и Польше молва обвиняла в смерти патрона именно его</a:t>
            </a:r>
            <a:r>
              <a:rPr lang="ru-RU" sz="1600" dirty="0" smtClean="0"/>
              <a:t>.</a:t>
            </a:r>
          </a:p>
          <a:p>
            <a:pPr algn="ctr"/>
            <a:r>
              <a:rPr lang="ru-RU" sz="1600" dirty="0" smtClean="0"/>
              <a:t> В</a:t>
            </a:r>
            <a:r>
              <a:rPr lang="ru-RU" sz="1600" dirty="0"/>
              <a:t> Москве, где никто его не знает, Яков мечтает устроиться личным хирургом к какому-нибудь в меру болезненному придворному интригану. </a:t>
            </a:r>
            <a:endParaRPr lang="ru-RU" sz="1600" dirty="0" smtClean="0"/>
          </a:p>
          <a:p>
            <a:pPr algn="ctr"/>
            <a:r>
              <a:rPr lang="ru-RU" sz="1600" dirty="0" smtClean="0"/>
              <a:t>Во</a:t>
            </a:r>
            <a:r>
              <a:rPr lang="ru-RU" sz="1600" dirty="0"/>
              <a:t> время своей московской медицинской практики Яков наблюдает изнанку парадной столичной жизни и в необычном ракурсе видит светских львов и львиц. Среди них — пара императорских фаворитов, составляющих с императрицей безумный любовный треугольник, Бюрен и Левенвольд, герои романа «Золото и сталь»... </a:t>
            </a:r>
          </a:p>
        </p:txBody>
      </p:sp>
      <p:sp>
        <p:nvSpPr>
          <p:cNvPr id="4" name="Прямоугольник 3"/>
          <p:cNvSpPr/>
          <p:nvPr/>
        </p:nvSpPr>
        <p:spPr>
          <a:xfrm>
            <a:off x="4860032" y="212639"/>
            <a:ext cx="3600399" cy="707886"/>
          </a:xfrm>
          <a:prstGeom prst="rect">
            <a:avLst/>
          </a:prstGeom>
          <a:ln>
            <a:solidFill>
              <a:srgbClr val="7030A0"/>
            </a:solidFill>
          </a:ln>
        </p:spPr>
        <p:txBody>
          <a:bodyPr wrap="square">
            <a:spAutoFit/>
          </a:bodyPr>
          <a:lstStyle/>
          <a:p>
            <a:r>
              <a:rPr lang="ru-RU" sz="1000" dirty="0" smtClean="0"/>
              <a:t>Ермолович</a:t>
            </a:r>
            <a:r>
              <a:rPr lang="ru-RU" sz="1000" dirty="0"/>
              <a:t>, Елена.</a:t>
            </a:r>
          </a:p>
          <a:p>
            <a:r>
              <a:rPr lang="ru-RU" sz="1000" dirty="0" smtClean="0"/>
              <a:t>Ртуть </a:t>
            </a:r>
            <a:r>
              <a:rPr lang="ru-RU" sz="1000" dirty="0"/>
              <a:t>и золото [Текст] : роман / Елена Ермолович. - Москва : АСТ, 2022. - 318, [1] с. </a:t>
            </a:r>
          </a:p>
          <a:p>
            <a:r>
              <a:rPr lang="ru-RU" sz="1000" dirty="0"/>
              <a:t>ББК 84(2Рос=Рус)6</a:t>
            </a:r>
          </a:p>
        </p:txBody>
      </p:sp>
    </p:spTree>
    <p:extLst>
      <p:ext uri="{BB962C8B-B14F-4D97-AF65-F5344CB8AC3E}">
        <p14:creationId xmlns:p14="http://schemas.microsoft.com/office/powerpoint/2010/main" val="2661775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189" y="702917"/>
            <a:ext cx="3408209" cy="5476297"/>
          </a:xfrm>
          <a:prstGeom prst="rect">
            <a:avLst/>
          </a:prstGeom>
          <a:ln w="38100">
            <a:solidFill>
              <a:schemeClr val="tx2">
                <a:lumMod val="60000"/>
                <a:lumOff val="40000"/>
              </a:schemeClr>
            </a:solidFill>
          </a:ln>
        </p:spPr>
      </p:pic>
      <p:sp>
        <p:nvSpPr>
          <p:cNvPr id="5" name="Прямоугольник 4"/>
          <p:cNvSpPr/>
          <p:nvPr/>
        </p:nvSpPr>
        <p:spPr>
          <a:xfrm>
            <a:off x="4788024" y="2208896"/>
            <a:ext cx="3816424" cy="3970318"/>
          </a:xfrm>
          <a:prstGeom prst="rect">
            <a:avLst/>
          </a:prstGeom>
          <a:ln w="38100">
            <a:solidFill>
              <a:schemeClr val="tx2">
                <a:lumMod val="60000"/>
                <a:lumOff val="40000"/>
              </a:schemeClr>
            </a:solidFill>
          </a:ln>
        </p:spPr>
        <p:txBody>
          <a:bodyPr wrap="square">
            <a:spAutoFit/>
          </a:bodyPr>
          <a:lstStyle/>
          <a:p>
            <a:pPr algn="ctr"/>
            <a:r>
              <a:rPr lang="ru-RU" dirty="0"/>
              <a:t>Главная героиня нового романа Людмилы Мартовой «След на весеннем снегу», преподавательница английского Мила — обычная женщина, которая мечтает о простом житейском счастье, хочет любить и быть любимой</a:t>
            </a:r>
            <a:r>
              <a:rPr lang="ru-RU" dirty="0" smtClean="0"/>
              <a:t>.</a:t>
            </a:r>
          </a:p>
          <a:p>
            <a:pPr algn="ctr"/>
            <a:r>
              <a:rPr lang="ru-RU" dirty="0" smtClean="0"/>
              <a:t> </a:t>
            </a:r>
            <a:r>
              <a:rPr lang="ru-RU" dirty="0"/>
              <a:t>Но на пути к нему она попадает в непростую историю</a:t>
            </a:r>
            <a:r>
              <a:rPr lang="ru-RU" dirty="0" smtClean="0"/>
              <a:t>:</a:t>
            </a:r>
          </a:p>
          <a:p>
            <a:pPr algn="ctr"/>
            <a:r>
              <a:rPr lang="ru-RU" dirty="0" smtClean="0"/>
              <a:t> </a:t>
            </a:r>
            <a:r>
              <a:rPr lang="ru-RU" dirty="0"/>
              <a:t>ей предстоит помочь детям и расследовать убийство. </a:t>
            </a:r>
            <a:endParaRPr lang="ru-RU" dirty="0" smtClean="0"/>
          </a:p>
          <a:p>
            <a:pPr algn="ctr"/>
            <a:r>
              <a:rPr lang="ru-RU" dirty="0" smtClean="0"/>
              <a:t>А</a:t>
            </a:r>
            <a:r>
              <a:rPr lang="ru-RU" dirty="0"/>
              <a:t> в результате — найти свою любовь...</a:t>
            </a:r>
          </a:p>
        </p:txBody>
      </p:sp>
      <p:sp>
        <p:nvSpPr>
          <p:cNvPr id="2" name="Прямоугольник 1"/>
          <p:cNvSpPr/>
          <p:nvPr/>
        </p:nvSpPr>
        <p:spPr>
          <a:xfrm>
            <a:off x="4283968" y="404664"/>
            <a:ext cx="4464496" cy="707886"/>
          </a:xfrm>
          <a:prstGeom prst="rect">
            <a:avLst/>
          </a:prstGeom>
          <a:ln>
            <a:solidFill>
              <a:schemeClr val="accent1">
                <a:lumMod val="75000"/>
              </a:schemeClr>
            </a:solidFill>
          </a:ln>
        </p:spPr>
        <p:txBody>
          <a:bodyPr wrap="square">
            <a:spAutoFit/>
          </a:bodyPr>
          <a:lstStyle/>
          <a:p>
            <a:r>
              <a:rPr lang="ru-RU" sz="1000" dirty="0" smtClean="0"/>
              <a:t>Мартова</a:t>
            </a:r>
            <a:r>
              <a:rPr lang="ru-RU" sz="1000" dirty="0"/>
              <a:t>, Людмила.</a:t>
            </a:r>
          </a:p>
          <a:p>
            <a:r>
              <a:rPr lang="ru-RU" sz="1000" dirty="0" smtClean="0"/>
              <a:t>След </a:t>
            </a:r>
            <a:r>
              <a:rPr lang="ru-RU" sz="1000" dirty="0"/>
              <a:t>на весеннем снегу [Текст] : роман / Людмила Мартова. - Москва : Эксмо, 2023. - 316, [1] с. - (Желание женщины</a:t>
            </a:r>
            <a:r>
              <a:rPr lang="ru-RU" sz="1000" dirty="0" smtClean="0"/>
              <a:t>).</a:t>
            </a:r>
            <a:endParaRPr lang="ru-RU" sz="1000" dirty="0"/>
          </a:p>
          <a:p>
            <a:r>
              <a:rPr lang="ru-RU" sz="1000" dirty="0"/>
              <a:t>ББК 84(2Рос=Рус)6</a:t>
            </a:r>
          </a:p>
        </p:txBody>
      </p:sp>
    </p:spTree>
    <p:extLst>
      <p:ext uri="{BB962C8B-B14F-4D97-AF65-F5344CB8AC3E}">
        <p14:creationId xmlns:p14="http://schemas.microsoft.com/office/powerpoint/2010/main" val="14136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 y="-5964"/>
            <a:ext cx="9136063" cy="6863963"/>
          </a:xfrm>
          <a:prstGeom prst="rect">
            <a:avLst/>
          </a:prstGeom>
        </p:spPr>
      </p:pic>
    </p:spTree>
    <p:extLst>
      <p:ext uri="{BB962C8B-B14F-4D97-AF65-F5344CB8AC3E}">
        <p14:creationId xmlns:p14="http://schemas.microsoft.com/office/powerpoint/2010/main" val="2643236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54" y="618815"/>
            <a:ext cx="3620250" cy="5688632"/>
          </a:xfrm>
          <a:prstGeom prst="rect">
            <a:avLst/>
          </a:prstGeom>
          <a:ln w="38100">
            <a:solidFill>
              <a:srgbClr val="FFFF00"/>
            </a:solidFill>
          </a:ln>
        </p:spPr>
      </p:pic>
      <p:sp>
        <p:nvSpPr>
          <p:cNvPr id="3" name="Прямоугольник 2"/>
          <p:cNvSpPr/>
          <p:nvPr/>
        </p:nvSpPr>
        <p:spPr>
          <a:xfrm>
            <a:off x="4788024" y="1325209"/>
            <a:ext cx="4176464" cy="5016758"/>
          </a:xfrm>
          <a:prstGeom prst="rect">
            <a:avLst/>
          </a:prstGeom>
          <a:ln w="38100">
            <a:solidFill>
              <a:srgbClr val="0070C0"/>
            </a:solidFill>
          </a:ln>
        </p:spPr>
        <p:txBody>
          <a:bodyPr wrap="square">
            <a:spAutoFit/>
          </a:bodyPr>
          <a:lstStyle/>
          <a:p>
            <a:pPr algn="ctr"/>
            <a:endParaRPr lang="ru-RU" sz="1600" dirty="0"/>
          </a:p>
          <a:p>
            <a:pPr algn="ctr"/>
            <a:r>
              <a:rPr lang="ru-RU" sz="1600" dirty="0" smtClean="0"/>
              <a:t>«Главной </a:t>
            </a:r>
            <a:r>
              <a:rPr lang="ru-RU" sz="1600" dirty="0"/>
              <a:t>героиней романа </a:t>
            </a:r>
            <a:r>
              <a:rPr lang="ru-RU" sz="1600" dirty="0" smtClean="0"/>
              <a:t>стала </a:t>
            </a:r>
            <a:r>
              <a:rPr lang="ru-RU" sz="1600" dirty="0"/>
              <a:t>девушка Арина, выросшая в красоте и роскоши особняка на Волжской набережной</a:t>
            </a:r>
            <a:r>
              <a:rPr lang="ru-RU" sz="1600" dirty="0" smtClean="0"/>
              <a:t>.</a:t>
            </a:r>
          </a:p>
          <a:p>
            <a:pPr algn="ctr"/>
            <a:r>
              <a:rPr lang="ru-RU" sz="1600" dirty="0" smtClean="0"/>
              <a:t> </a:t>
            </a:r>
            <a:r>
              <a:rPr lang="ru-RU" sz="1600" dirty="0"/>
              <a:t>Волею судьбы и своего папеньки-банкрота она оказалась пленницей жестокого и влиятельного мужчины — своего мужа, купца-миллионщика Егорова</a:t>
            </a:r>
            <a:r>
              <a:rPr lang="ru-RU" sz="1600" dirty="0" smtClean="0"/>
              <a:t>.</a:t>
            </a:r>
          </a:p>
          <a:p>
            <a:pPr algn="ctr"/>
            <a:r>
              <a:rPr lang="ru-RU" sz="1600" dirty="0" smtClean="0"/>
              <a:t> </a:t>
            </a:r>
            <a:r>
              <a:rPr lang="ru-RU" sz="1600" dirty="0"/>
              <a:t>Он увез молодую жену за город и заточил в доме, похожем на терем</a:t>
            </a:r>
            <a:r>
              <a:rPr lang="ru-RU" sz="1600" dirty="0" smtClean="0"/>
              <a:t>...</a:t>
            </a:r>
          </a:p>
          <a:p>
            <a:pPr algn="ctr"/>
            <a:r>
              <a:rPr lang="ru-RU" sz="1600" dirty="0" smtClean="0"/>
              <a:t>«Книгу </a:t>
            </a:r>
            <a:r>
              <a:rPr lang="ru-RU" sz="1600" dirty="0"/>
              <a:t>я писала долго, поскольку изучала исторические факты. Многие события, описанные в ней, правда. И пуск первого Нижегородского трамвая в 1896 году, и постройка паровых мельниц фабрикантами-новаторами, и городские погромы 1905 года, и забастовки на предприятиях в 1916-м. Только герои этого романа, все до единого, вымышлены...» — Ольга Володарская </a:t>
            </a:r>
          </a:p>
        </p:txBody>
      </p:sp>
      <p:sp>
        <p:nvSpPr>
          <p:cNvPr id="4" name="Прямоугольник 3"/>
          <p:cNvSpPr/>
          <p:nvPr/>
        </p:nvSpPr>
        <p:spPr>
          <a:xfrm>
            <a:off x="4788024" y="188640"/>
            <a:ext cx="4230487" cy="707886"/>
          </a:xfrm>
          <a:prstGeom prst="rect">
            <a:avLst/>
          </a:prstGeom>
          <a:ln>
            <a:solidFill>
              <a:schemeClr val="tx2">
                <a:lumMod val="50000"/>
              </a:schemeClr>
            </a:solidFill>
          </a:ln>
        </p:spPr>
        <p:txBody>
          <a:bodyPr wrap="square">
            <a:spAutoFit/>
          </a:bodyPr>
          <a:lstStyle/>
          <a:p>
            <a:r>
              <a:rPr lang="ru-RU" sz="1000" dirty="0" smtClean="0"/>
              <a:t>Володарская, Ольга</a:t>
            </a:r>
          </a:p>
          <a:p>
            <a:r>
              <a:rPr lang="ru-RU" sz="1000" dirty="0" smtClean="0"/>
              <a:t>Жена </a:t>
            </a:r>
            <a:r>
              <a:rPr lang="ru-RU" sz="1000" dirty="0"/>
              <a:t>Синей Бороды [Текст] : роман / Ольга Володарская. - Москва : Эксмо, 2023. - 316, [2] с. - (Никаких запретных </a:t>
            </a:r>
            <a:r>
              <a:rPr lang="ru-RU" sz="1000" dirty="0" smtClean="0"/>
              <a:t>тем)</a:t>
            </a:r>
          </a:p>
          <a:p>
            <a:r>
              <a:rPr lang="ru-RU" sz="1000" dirty="0" smtClean="0"/>
              <a:t>ББК </a:t>
            </a:r>
            <a:r>
              <a:rPr lang="ru-RU" sz="1000" dirty="0"/>
              <a:t>84(2Рос=Рус)6</a:t>
            </a:r>
          </a:p>
        </p:txBody>
      </p:sp>
    </p:spTree>
    <p:extLst>
      <p:ext uri="{BB962C8B-B14F-4D97-AF65-F5344CB8AC3E}">
        <p14:creationId xmlns:p14="http://schemas.microsoft.com/office/powerpoint/2010/main" val="344361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477" y="601484"/>
            <a:ext cx="3596544" cy="5655031"/>
          </a:xfrm>
          <a:prstGeom prst="rect">
            <a:avLst/>
          </a:prstGeom>
          <a:ln w="38100">
            <a:solidFill>
              <a:srgbClr val="FF0000"/>
            </a:solidFill>
          </a:ln>
        </p:spPr>
      </p:pic>
      <p:sp>
        <p:nvSpPr>
          <p:cNvPr id="3" name="Прямоугольник 2"/>
          <p:cNvSpPr/>
          <p:nvPr/>
        </p:nvSpPr>
        <p:spPr>
          <a:xfrm>
            <a:off x="4644008" y="1732200"/>
            <a:ext cx="4027921" cy="4524315"/>
          </a:xfrm>
          <a:prstGeom prst="rect">
            <a:avLst/>
          </a:prstGeom>
          <a:ln w="38100">
            <a:solidFill>
              <a:schemeClr val="tx1"/>
            </a:solidFill>
          </a:ln>
        </p:spPr>
        <p:txBody>
          <a:bodyPr wrap="square">
            <a:spAutoFit/>
          </a:bodyPr>
          <a:lstStyle/>
          <a:p>
            <a:pPr algn="ctr"/>
            <a:r>
              <a:rPr lang="ru-RU" dirty="0"/>
              <a:t>«Фабрика прозы: записки наладчика» — остроумные и ироничные заметки Дениса Драгунского последних лет. </a:t>
            </a:r>
            <a:endParaRPr lang="ru-RU" dirty="0" smtClean="0"/>
          </a:p>
          <a:p>
            <a:pPr algn="ctr"/>
            <a:r>
              <a:rPr lang="ru-RU" dirty="0" smtClean="0"/>
              <a:t>Вроде</a:t>
            </a:r>
            <a:r>
              <a:rPr lang="ru-RU" dirty="0"/>
              <a:t> бы речь о литературе и писательских секретах</a:t>
            </a:r>
            <a:r>
              <a:rPr lang="ru-RU" dirty="0" smtClean="0"/>
              <a:t>.</a:t>
            </a:r>
          </a:p>
          <a:p>
            <a:pPr algn="ctr"/>
            <a:r>
              <a:rPr lang="ru-RU" dirty="0" smtClean="0"/>
              <a:t> </a:t>
            </a:r>
            <a:r>
              <a:rPr lang="ru-RU" dirty="0"/>
              <a:t>Но кланяться бородатым классикам не придется. Оказывается, литература и есть сама жизнь</a:t>
            </a:r>
            <a:r>
              <a:rPr lang="ru-RU" dirty="0" smtClean="0"/>
              <a:t>.</a:t>
            </a:r>
          </a:p>
          <a:p>
            <a:pPr algn="ctr"/>
            <a:r>
              <a:rPr lang="ru-RU" dirty="0" smtClean="0"/>
              <a:t> </a:t>
            </a:r>
            <a:r>
              <a:rPr lang="ru-RU" dirty="0"/>
              <a:t>Сколько вокруг нее историй, любовных сюжетов, парадоксов, трагедий, уморительных эпизодов! Из всего этого она и рождается</a:t>
            </a:r>
            <a:r>
              <a:rPr lang="ru-RU" dirty="0" smtClean="0"/>
              <a:t>.</a:t>
            </a:r>
          </a:p>
          <a:p>
            <a:pPr algn="ctr"/>
            <a:r>
              <a:rPr lang="ru-RU" dirty="0" smtClean="0"/>
              <a:t> </a:t>
            </a:r>
            <a:r>
              <a:rPr lang="ru-RU" dirty="0"/>
              <a:t>Иногда прекрасная. Иногда нет. </a:t>
            </a:r>
            <a:endParaRPr lang="ru-RU" dirty="0" smtClean="0"/>
          </a:p>
          <a:p>
            <a:pPr algn="ctr"/>
            <a:r>
              <a:rPr lang="ru-RU" dirty="0" smtClean="0"/>
              <a:t>Как </a:t>
            </a:r>
            <a:r>
              <a:rPr lang="ru-RU" dirty="0"/>
              <a:t>и почему — наблюдаем вместе с автором. </a:t>
            </a:r>
          </a:p>
        </p:txBody>
      </p:sp>
      <p:sp>
        <p:nvSpPr>
          <p:cNvPr id="4" name="Прямоугольник 3"/>
          <p:cNvSpPr/>
          <p:nvPr/>
        </p:nvSpPr>
        <p:spPr>
          <a:xfrm>
            <a:off x="4497728" y="271540"/>
            <a:ext cx="4320480" cy="861774"/>
          </a:xfrm>
          <a:prstGeom prst="rect">
            <a:avLst/>
          </a:prstGeom>
          <a:ln>
            <a:solidFill>
              <a:schemeClr val="tx1">
                <a:lumMod val="95000"/>
                <a:lumOff val="5000"/>
              </a:schemeClr>
            </a:solidFill>
          </a:ln>
        </p:spPr>
        <p:txBody>
          <a:bodyPr wrap="square">
            <a:spAutoFit/>
          </a:bodyPr>
          <a:lstStyle/>
          <a:p>
            <a:r>
              <a:rPr lang="ru-RU" sz="1000" dirty="0" smtClean="0"/>
              <a:t> Драгунский, Денис</a:t>
            </a:r>
          </a:p>
          <a:p>
            <a:r>
              <a:rPr lang="ru-RU" sz="1000" dirty="0" smtClean="0"/>
              <a:t>Фабрика </a:t>
            </a:r>
            <a:r>
              <a:rPr lang="ru-RU" sz="1000" dirty="0"/>
              <a:t>прозы: записки наладчика [Текст] / Денис Драгунский. - Москва : АСТ : Редакция Елены Шубиной, 2022. - 506, [2] с. - (Проза Дениса Драгунского</a:t>
            </a:r>
            <a:r>
              <a:rPr lang="ru-RU" sz="1000" dirty="0" smtClean="0"/>
              <a:t>)</a:t>
            </a:r>
          </a:p>
          <a:p>
            <a:r>
              <a:rPr lang="ru-RU" sz="1000" dirty="0" smtClean="0"/>
              <a:t> ББК </a:t>
            </a:r>
            <a:r>
              <a:rPr lang="ru-RU" sz="1000" dirty="0"/>
              <a:t>84(2Рос=Рус)6</a:t>
            </a:r>
          </a:p>
        </p:txBody>
      </p:sp>
    </p:spTree>
    <p:extLst>
      <p:ext uri="{BB962C8B-B14F-4D97-AF65-F5344CB8AC3E}">
        <p14:creationId xmlns:p14="http://schemas.microsoft.com/office/powerpoint/2010/main" val="2820147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556" y="657769"/>
            <a:ext cx="3735786" cy="5873970"/>
          </a:xfrm>
          <a:prstGeom prst="rect">
            <a:avLst/>
          </a:prstGeom>
          <a:ln w="38100">
            <a:solidFill>
              <a:srgbClr val="00B0F0"/>
            </a:solidFill>
          </a:ln>
        </p:spPr>
      </p:pic>
      <p:sp>
        <p:nvSpPr>
          <p:cNvPr id="3" name="Прямоугольник 2"/>
          <p:cNvSpPr/>
          <p:nvPr/>
        </p:nvSpPr>
        <p:spPr>
          <a:xfrm>
            <a:off x="4999251" y="1268760"/>
            <a:ext cx="3372624" cy="5262979"/>
          </a:xfrm>
          <a:prstGeom prst="rect">
            <a:avLst/>
          </a:prstGeom>
          <a:ln w="38100">
            <a:solidFill>
              <a:schemeClr val="tx2">
                <a:lumMod val="75000"/>
              </a:schemeClr>
            </a:solidFill>
          </a:ln>
        </p:spPr>
        <p:txBody>
          <a:bodyPr wrap="square">
            <a:spAutoFit/>
          </a:bodyPr>
          <a:lstStyle/>
          <a:p>
            <a:pPr algn="ctr"/>
            <a:r>
              <a:rPr lang="ru-RU" sz="1600" dirty="0"/>
              <a:t>«Возвращение „Пионера“» — новый роман Шамиля </a:t>
            </a:r>
            <a:r>
              <a:rPr lang="ru-RU" sz="1600" dirty="0" smtClean="0"/>
              <a:t>Идиатуллина. </a:t>
            </a:r>
          </a:p>
          <a:p>
            <a:pPr algn="ctr"/>
            <a:r>
              <a:rPr lang="ru-RU" sz="1600" dirty="0" smtClean="0"/>
              <a:t>В</a:t>
            </a:r>
            <a:r>
              <a:rPr lang="ru-RU" sz="1600" dirty="0"/>
              <a:t> 1985 году трех школьников отбирают для участия в секретной космической программе «Пионер». </a:t>
            </a:r>
            <a:endParaRPr lang="ru-RU" sz="1600" dirty="0" smtClean="0"/>
          </a:p>
          <a:p>
            <a:pPr algn="ctr"/>
            <a:r>
              <a:rPr lang="ru-RU" sz="1600" dirty="0" smtClean="0"/>
              <a:t>Подростки </a:t>
            </a:r>
            <a:r>
              <a:rPr lang="ru-RU" sz="1600" dirty="0"/>
              <a:t>должны помочь человечеству покорить Вселенную, а прежде — спасти его от смертельной угрозы</a:t>
            </a:r>
            <a:r>
              <a:rPr lang="ru-RU" sz="1600" dirty="0" smtClean="0"/>
              <a:t>.</a:t>
            </a:r>
          </a:p>
          <a:p>
            <a:pPr algn="ctr"/>
            <a:r>
              <a:rPr lang="ru-RU" sz="1600" dirty="0" smtClean="0"/>
              <a:t> </a:t>
            </a:r>
            <a:r>
              <a:rPr lang="ru-RU" sz="1600" dirty="0"/>
              <a:t>И это только начало испытаний. Когда они вернутся на Землю, то обнаружат, что попали в далекое будущее, где их никто не знает, где не существует их страны и где не осталось почти ничего, чем они дорожили и ради чего шли на жертвы. </a:t>
            </a:r>
            <a:endParaRPr lang="ru-RU" sz="1600" dirty="0" smtClean="0"/>
          </a:p>
          <a:p>
            <a:pPr algn="ctr"/>
            <a:r>
              <a:rPr lang="ru-RU" sz="1600" dirty="0" smtClean="0"/>
              <a:t>Героям </a:t>
            </a:r>
            <a:r>
              <a:rPr lang="ru-RU" sz="1600" dirty="0"/>
              <a:t>придется или смириться с этим, или, в соответствии с клятвой, — жить, учиться и бороться</a:t>
            </a:r>
            <a:r>
              <a:rPr lang="ru-RU" sz="1600" dirty="0" smtClean="0"/>
              <a:t>.</a:t>
            </a:r>
            <a:endParaRPr lang="ru-RU" sz="1600" dirty="0"/>
          </a:p>
        </p:txBody>
      </p:sp>
      <p:sp>
        <p:nvSpPr>
          <p:cNvPr id="4" name="Прямоугольник 3"/>
          <p:cNvSpPr/>
          <p:nvPr/>
        </p:nvSpPr>
        <p:spPr>
          <a:xfrm>
            <a:off x="4211960" y="188640"/>
            <a:ext cx="4752527" cy="861774"/>
          </a:xfrm>
          <a:prstGeom prst="rect">
            <a:avLst/>
          </a:prstGeom>
          <a:ln>
            <a:solidFill>
              <a:schemeClr val="tx2">
                <a:lumMod val="50000"/>
              </a:schemeClr>
            </a:solidFill>
          </a:ln>
        </p:spPr>
        <p:txBody>
          <a:bodyPr wrap="square">
            <a:spAutoFit/>
          </a:bodyPr>
          <a:lstStyle/>
          <a:p>
            <a:r>
              <a:rPr lang="ru-RU" sz="1000" dirty="0" smtClean="0"/>
              <a:t> Идиатуллин, Шамиль</a:t>
            </a:r>
          </a:p>
          <a:p>
            <a:r>
              <a:rPr lang="ru-RU" sz="1000" dirty="0" smtClean="0"/>
              <a:t>Возвращение </a:t>
            </a:r>
            <a:r>
              <a:rPr lang="ru-RU" sz="1000" dirty="0"/>
              <a:t>"Пионера" [Текст] : роман / Шамиль Идиатуллин; иллюстрации Виктории Лебедевой. - Москва : АСТ : Редакция Елены Шубиной, 2023. - 349, [1] с. : ил. - (Другая </a:t>
            </a:r>
            <a:r>
              <a:rPr lang="ru-RU" sz="1000" dirty="0" smtClean="0"/>
              <a:t>реальность)</a:t>
            </a:r>
          </a:p>
          <a:p>
            <a:r>
              <a:rPr lang="ru-RU" sz="1000" dirty="0" smtClean="0"/>
              <a:t>ББК </a:t>
            </a:r>
            <a:r>
              <a:rPr lang="ru-RU" sz="1000" dirty="0"/>
              <a:t>84(2Рос=Рус)6</a:t>
            </a:r>
          </a:p>
        </p:txBody>
      </p:sp>
    </p:spTree>
    <p:extLst>
      <p:ext uri="{BB962C8B-B14F-4D97-AF65-F5344CB8AC3E}">
        <p14:creationId xmlns:p14="http://schemas.microsoft.com/office/powerpoint/2010/main" val="2621294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225" y="699902"/>
            <a:ext cx="3528393" cy="5546899"/>
          </a:xfrm>
          <a:prstGeom prst="rect">
            <a:avLst/>
          </a:prstGeom>
          <a:ln w="38100">
            <a:solidFill>
              <a:schemeClr val="accent6">
                <a:lumMod val="75000"/>
              </a:schemeClr>
            </a:solidFill>
          </a:ln>
        </p:spPr>
      </p:pic>
      <p:sp>
        <p:nvSpPr>
          <p:cNvPr id="3" name="Прямоугольник 2"/>
          <p:cNvSpPr/>
          <p:nvPr/>
        </p:nvSpPr>
        <p:spPr>
          <a:xfrm>
            <a:off x="5292080" y="1268760"/>
            <a:ext cx="3438128" cy="5262979"/>
          </a:xfrm>
          <a:prstGeom prst="rect">
            <a:avLst/>
          </a:prstGeom>
          <a:ln w="38100">
            <a:solidFill>
              <a:schemeClr val="accent6">
                <a:lumMod val="75000"/>
              </a:schemeClr>
            </a:solidFill>
          </a:ln>
        </p:spPr>
        <p:txBody>
          <a:bodyPr wrap="square">
            <a:spAutoFit/>
          </a:bodyPr>
          <a:lstStyle/>
          <a:p>
            <a:pPr algn="ctr"/>
            <a:r>
              <a:rPr lang="ru-RU" sz="1600" dirty="0"/>
              <a:t>Яркая и взбалмошная Варя Мечетина считает свою студенческую жизнь идеальной: вечеринки, друзья, квартира в самом центре Питера. </a:t>
            </a:r>
            <a:endParaRPr lang="ru-RU" sz="1600" dirty="0" smtClean="0"/>
          </a:p>
          <a:p>
            <a:pPr algn="ctr"/>
            <a:r>
              <a:rPr lang="ru-RU" sz="1600" dirty="0" smtClean="0"/>
              <a:t>До</a:t>
            </a:r>
            <a:r>
              <a:rPr lang="ru-RU" sz="1600" dirty="0"/>
              <a:t> тех пор, пока перед ней не встает сложный выбор. </a:t>
            </a:r>
            <a:endParaRPr lang="ru-RU" sz="1600" dirty="0" smtClean="0"/>
          </a:p>
          <a:p>
            <a:pPr algn="ctr"/>
            <a:r>
              <a:rPr lang="ru-RU" sz="1600" dirty="0" smtClean="0"/>
              <a:t>Еще </a:t>
            </a:r>
            <a:r>
              <a:rPr lang="ru-RU" sz="1600" dirty="0"/>
              <a:t>и парень из дома напротив, которого Варя отчаянно ненавидит, добавляет проблем</a:t>
            </a:r>
            <a:r>
              <a:rPr lang="ru-RU" sz="1600" dirty="0" smtClean="0"/>
              <a:t>. Холодная </a:t>
            </a:r>
            <a:r>
              <a:rPr lang="ru-RU" sz="1600" dirty="0"/>
              <a:t>и строптивая Агния Леманн бежит в другой город за своей мечтой — стать художницей. Она не подозревает, что прошлое уже следует за ней по пятам</a:t>
            </a:r>
            <a:r>
              <a:rPr lang="ru-RU" sz="1600" dirty="0" smtClean="0"/>
              <a:t>. Судьба </a:t>
            </a:r>
            <a:r>
              <a:rPr lang="ru-RU" sz="1600" dirty="0"/>
              <a:t>сводит девушек вместе, и они становятся соседками по квартире. Привыкнет ли Агния к переменам и обретет то, чего ей всегда не хватало: друзей, семью и настоящую любовь? </a:t>
            </a:r>
          </a:p>
        </p:txBody>
      </p:sp>
      <p:sp>
        <p:nvSpPr>
          <p:cNvPr id="4" name="Прямоугольник 3"/>
          <p:cNvSpPr/>
          <p:nvPr/>
        </p:nvSpPr>
        <p:spPr>
          <a:xfrm>
            <a:off x="4427984" y="260648"/>
            <a:ext cx="4572000" cy="707886"/>
          </a:xfrm>
          <a:prstGeom prst="rect">
            <a:avLst/>
          </a:prstGeom>
          <a:ln>
            <a:solidFill>
              <a:schemeClr val="accent6">
                <a:lumMod val="50000"/>
              </a:schemeClr>
            </a:solidFill>
          </a:ln>
        </p:spPr>
        <p:txBody>
          <a:bodyPr>
            <a:spAutoFit/>
          </a:bodyPr>
          <a:lstStyle/>
          <a:p>
            <a:r>
              <a:rPr lang="ru-RU" sz="1000" dirty="0" smtClean="0"/>
              <a:t>Лавринович, Ася</a:t>
            </a:r>
          </a:p>
          <a:p>
            <a:r>
              <a:rPr lang="ru-RU" sz="1000" dirty="0" smtClean="0"/>
              <a:t>Самая </a:t>
            </a:r>
            <a:r>
              <a:rPr lang="ru-RU" sz="1000" dirty="0"/>
              <a:t>белая ночь [Текст] : художественная лит-ра / Ася Лавринович. - Москва : Like Book : Эксмо, 2022. - 315, [2] с. </a:t>
            </a:r>
          </a:p>
          <a:p>
            <a:r>
              <a:rPr lang="ru-RU" sz="1000" dirty="0" smtClean="0"/>
              <a:t>ББК </a:t>
            </a:r>
            <a:r>
              <a:rPr lang="ru-RU" sz="1000" dirty="0"/>
              <a:t>84(2Рос=Рус)6</a:t>
            </a:r>
          </a:p>
        </p:txBody>
      </p:sp>
    </p:spTree>
    <p:extLst>
      <p:ext uri="{BB962C8B-B14F-4D97-AF65-F5344CB8AC3E}">
        <p14:creationId xmlns:p14="http://schemas.microsoft.com/office/powerpoint/2010/main" val="318054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73987"/>
            <a:ext cx="3477156" cy="5510025"/>
          </a:xfrm>
          <a:prstGeom prst="rect">
            <a:avLst/>
          </a:prstGeom>
          <a:ln w="38100">
            <a:solidFill>
              <a:schemeClr val="accent6">
                <a:lumMod val="75000"/>
              </a:schemeClr>
            </a:solidFill>
          </a:ln>
        </p:spPr>
      </p:pic>
      <p:sp>
        <p:nvSpPr>
          <p:cNvPr id="3" name="Прямоугольник 2"/>
          <p:cNvSpPr/>
          <p:nvPr/>
        </p:nvSpPr>
        <p:spPr>
          <a:xfrm>
            <a:off x="5086608" y="1052736"/>
            <a:ext cx="3592592" cy="5509200"/>
          </a:xfrm>
          <a:prstGeom prst="rect">
            <a:avLst/>
          </a:prstGeom>
          <a:ln w="38100">
            <a:solidFill>
              <a:schemeClr val="accent6">
                <a:lumMod val="75000"/>
              </a:schemeClr>
            </a:solidFill>
          </a:ln>
        </p:spPr>
        <p:txBody>
          <a:bodyPr wrap="square">
            <a:spAutoFit/>
          </a:bodyPr>
          <a:lstStyle/>
          <a:p>
            <a:pPr algn="ctr"/>
            <a:r>
              <a:rPr lang="ru-RU" sz="1600" dirty="0"/>
              <a:t>В новом остросюжетном романе Анны и Сергея Литвиновых «Смерть за добрые дела» возвращаются любимые герои — журналист Дима Полуянов и его подруга, библиотекарь Надя Митрофанова.</a:t>
            </a:r>
          </a:p>
          <a:p>
            <a:pPr algn="ctr"/>
            <a:r>
              <a:rPr lang="ru-RU" sz="1600" dirty="0"/>
              <a:t>В книге раскрывается острая актуальная тема — сайты, куда люди обращаются за помощью, и им безвозмездно помогают. Но за добрые дела не всегда благодарят. </a:t>
            </a:r>
            <a:endParaRPr lang="ru-RU" sz="1600" dirty="0" smtClean="0"/>
          </a:p>
          <a:p>
            <a:pPr algn="ctr"/>
            <a:r>
              <a:rPr lang="ru-RU" sz="1600" dirty="0" smtClean="0"/>
              <a:t>Особенно</a:t>
            </a:r>
            <a:r>
              <a:rPr lang="ru-RU" sz="1600" dirty="0"/>
              <a:t>, если используешь для решения чужих проблем нестандартные методы. </a:t>
            </a:r>
            <a:endParaRPr lang="ru-RU" sz="1600" dirty="0" smtClean="0"/>
          </a:p>
          <a:p>
            <a:pPr algn="ctr"/>
            <a:r>
              <a:rPr lang="ru-RU" sz="1600" dirty="0" smtClean="0"/>
              <a:t>Лишь </a:t>
            </a:r>
            <a:r>
              <a:rPr lang="ru-RU" sz="1600" dirty="0"/>
              <a:t>когда Надя сама оказывается в смертельной опасности, она рассказывает Диме о своем секретном хобби</a:t>
            </a:r>
            <a:r>
              <a:rPr lang="ru-RU" sz="1600" dirty="0" smtClean="0"/>
              <a:t>.</a:t>
            </a:r>
          </a:p>
          <a:p>
            <a:pPr algn="ctr"/>
            <a:r>
              <a:rPr lang="ru-RU" sz="1600" dirty="0" smtClean="0"/>
              <a:t> </a:t>
            </a:r>
            <a:r>
              <a:rPr lang="ru-RU" sz="1600" dirty="0"/>
              <a:t>И не ведает, что теперь уже они оба могут стать пешками в чужой и опасной игре...</a:t>
            </a:r>
          </a:p>
        </p:txBody>
      </p:sp>
      <p:sp>
        <p:nvSpPr>
          <p:cNvPr id="4" name="Прямоугольник 3"/>
          <p:cNvSpPr/>
          <p:nvPr/>
        </p:nvSpPr>
        <p:spPr>
          <a:xfrm>
            <a:off x="4499992" y="195371"/>
            <a:ext cx="4572000" cy="707886"/>
          </a:xfrm>
          <a:prstGeom prst="rect">
            <a:avLst/>
          </a:prstGeom>
          <a:ln>
            <a:solidFill>
              <a:schemeClr val="accent6">
                <a:lumMod val="50000"/>
              </a:schemeClr>
            </a:solidFill>
          </a:ln>
        </p:spPr>
        <p:txBody>
          <a:bodyPr>
            <a:spAutoFit/>
          </a:bodyPr>
          <a:lstStyle/>
          <a:p>
            <a:r>
              <a:rPr lang="ru-RU" sz="1000" dirty="0" smtClean="0"/>
              <a:t>Литвиновы, Анна и Сергей</a:t>
            </a:r>
          </a:p>
          <a:p>
            <a:r>
              <a:rPr lang="ru-RU" sz="1000" dirty="0" smtClean="0"/>
              <a:t>Смерть </a:t>
            </a:r>
            <a:r>
              <a:rPr lang="ru-RU" sz="1000" dirty="0"/>
              <a:t>за добрые дела [Текст] : художественная лит-ра / Анна и Сергей Литвиновы. - Москва : Эксмо, 2023. - 316, [1] с. </a:t>
            </a:r>
          </a:p>
          <a:p>
            <a:r>
              <a:rPr lang="ru-RU" sz="1000" dirty="0"/>
              <a:t>ББК 84(2Рос=Рус)6</a:t>
            </a:r>
          </a:p>
        </p:txBody>
      </p:sp>
    </p:spTree>
    <p:extLst>
      <p:ext uri="{BB962C8B-B14F-4D97-AF65-F5344CB8AC3E}">
        <p14:creationId xmlns:p14="http://schemas.microsoft.com/office/powerpoint/2010/main" val="190919013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992</TotalTime>
  <Words>1938</Words>
  <Application>Microsoft Office PowerPoint</Application>
  <PresentationFormat>Экран (4:3)</PresentationFormat>
  <Paragraphs>355</Paragraphs>
  <Slides>44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Методист</dc:creator>
  <cp:lastModifiedBy>Методист</cp:lastModifiedBy>
  <cp:revision>51</cp:revision>
  <dcterms:created xsi:type="dcterms:W3CDTF">2023-08-01T14:11:12Z</dcterms:created>
  <dcterms:modified xsi:type="dcterms:W3CDTF">2023-10-11T14:46:45Z</dcterms:modified>
</cp:coreProperties>
</file>