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84" r:id="rId3"/>
    <p:sldId id="263" r:id="rId4"/>
    <p:sldId id="310" r:id="rId5"/>
    <p:sldId id="288" r:id="rId6"/>
    <p:sldId id="311" r:id="rId7"/>
    <p:sldId id="278" r:id="rId8"/>
    <p:sldId id="277" r:id="rId9"/>
    <p:sldId id="274" r:id="rId10"/>
    <p:sldId id="275" r:id="rId11"/>
    <p:sldId id="276" r:id="rId12"/>
    <p:sldId id="279" r:id="rId13"/>
    <p:sldId id="270" r:id="rId14"/>
    <p:sldId id="291" r:id="rId15"/>
    <p:sldId id="294" r:id="rId16"/>
    <p:sldId id="257" r:id="rId17"/>
    <p:sldId id="285" r:id="rId18"/>
    <p:sldId id="305" r:id="rId19"/>
    <p:sldId id="292" r:id="rId20"/>
    <p:sldId id="293" r:id="rId21"/>
    <p:sldId id="264" r:id="rId22"/>
    <p:sldId id="283" r:id="rId23"/>
    <p:sldId id="300" r:id="rId24"/>
    <p:sldId id="258" r:id="rId25"/>
    <p:sldId id="301" r:id="rId26"/>
    <p:sldId id="267" r:id="rId27"/>
    <p:sldId id="306" r:id="rId28"/>
    <p:sldId id="280" r:id="rId29"/>
    <p:sldId id="259" r:id="rId30"/>
    <p:sldId id="309" r:id="rId31"/>
    <p:sldId id="312" r:id="rId32"/>
    <p:sldId id="308" r:id="rId33"/>
    <p:sldId id="307" r:id="rId34"/>
    <p:sldId id="272" r:id="rId35"/>
    <p:sldId id="271" r:id="rId36"/>
    <p:sldId id="273" r:id="rId37"/>
    <p:sldId id="302" r:id="rId38"/>
    <p:sldId id="303" r:id="rId39"/>
    <p:sldId id="304" r:id="rId40"/>
    <p:sldId id="282" r:id="rId41"/>
    <p:sldId id="299" r:id="rId42"/>
    <p:sldId id="289" r:id="rId43"/>
    <p:sldId id="298" r:id="rId44"/>
    <p:sldId id="261" r:id="rId45"/>
    <p:sldId id="262" r:id="rId46"/>
    <p:sldId id="260" r:id="rId47"/>
    <p:sldId id="266" r:id="rId48"/>
    <p:sldId id="268" r:id="rId49"/>
    <p:sldId id="269" r:id="rId50"/>
    <p:sldId id="281" r:id="rId51"/>
    <p:sldId id="265" r:id="rId52"/>
    <p:sldId id="286" r:id="rId53"/>
    <p:sldId id="287" r:id="rId54"/>
    <p:sldId id="290" r:id="rId55"/>
    <p:sldId id="295" r:id="rId56"/>
    <p:sldId id="297" r:id="rId57"/>
    <p:sldId id="296" r:id="rId58"/>
    <p:sldId id="313" r:id="rId59"/>
    <p:sldId id="314" r:id="rId6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24" autoAdjust="0"/>
  </p:normalViewPr>
  <p:slideViewPr>
    <p:cSldViewPr>
      <p:cViewPr varScale="1">
        <p:scale>
          <a:sx n="65" d="100"/>
          <a:sy n="65" d="100"/>
        </p:scale>
        <p:origin x="-130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CA415FA-4107-4059-90B2-AE4EA5DD3FFD}" type="datetimeFigureOut">
              <a:rPr lang="ru-RU" smtClean="0"/>
              <a:t>03.10.2019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10B7C9-C76E-4E2D-A66D-AF4E05187876}"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CA415FA-4107-4059-90B2-AE4EA5DD3FFD}" type="datetimeFigureOut">
              <a:rPr lang="ru-RU" smtClean="0"/>
              <a:t>03.10.2019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10B7C9-C76E-4E2D-A66D-AF4E0518787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CA415FA-4107-4059-90B2-AE4EA5DD3FFD}" type="datetimeFigureOut">
              <a:rPr lang="ru-RU" smtClean="0"/>
              <a:t>03.10.2019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10B7C9-C76E-4E2D-A66D-AF4E0518787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A415FA-4107-4059-90B2-AE4EA5DD3FFD}" type="datetimeFigureOut">
              <a:rPr lang="ru-RU" smtClean="0"/>
              <a:t>03.10.2019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10B7C9-C76E-4E2D-A66D-AF4E05187876}"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CA415FA-4107-4059-90B2-AE4EA5DD3FFD}" type="datetimeFigureOut">
              <a:rPr lang="ru-RU" smtClean="0"/>
              <a:t>03.10.2019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10B7C9-C76E-4E2D-A66D-AF4E0518787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CA415FA-4107-4059-90B2-AE4EA5DD3FFD}" type="datetimeFigureOut">
              <a:rPr lang="ru-RU" smtClean="0"/>
              <a:t>03.10.2019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B10B7C9-C76E-4E2D-A66D-AF4E05187876}"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CA415FA-4107-4059-90B2-AE4EA5DD3FFD}" type="datetimeFigureOut">
              <a:rPr lang="ru-RU" smtClean="0"/>
              <a:t>03.10.2019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B10B7C9-C76E-4E2D-A66D-AF4E05187876}"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CA415FA-4107-4059-90B2-AE4EA5DD3FFD}" type="datetimeFigureOut">
              <a:rPr lang="ru-RU" smtClean="0"/>
              <a:t>03.10.2019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B10B7C9-C76E-4E2D-A66D-AF4E0518787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415FA-4107-4059-90B2-AE4EA5DD3FFD}" type="datetimeFigureOut">
              <a:rPr lang="ru-RU" smtClean="0"/>
              <a:t>03.10.2019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B10B7C9-C76E-4E2D-A66D-AF4E0518787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CA415FA-4107-4059-90B2-AE4EA5DD3FFD}" type="datetimeFigureOut">
              <a:rPr lang="ru-RU" smtClean="0"/>
              <a:t>03.10.2019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B10B7C9-C76E-4E2D-A66D-AF4E0518787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CA415FA-4107-4059-90B2-AE4EA5DD3FFD}" type="datetimeFigureOut">
              <a:rPr lang="ru-RU" smtClean="0"/>
              <a:t>03.10.2019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B10B7C9-C76E-4E2D-A66D-AF4E05187876}"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CA415FA-4107-4059-90B2-AE4EA5DD3FFD}" type="datetimeFigureOut">
              <a:rPr lang="ru-RU" smtClean="0"/>
              <a:t>03.10.2019</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B10B7C9-C76E-4E2D-A66D-AF4E0518787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9901" y="480646"/>
            <a:ext cx="8316381" cy="4154984"/>
          </a:xfrm>
          <a:prstGeom prst="rect">
            <a:avLst/>
          </a:prstGeom>
          <a:noFill/>
        </p:spPr>
        <p:txBody>
          <a:bodyPr wrap="square" rtlCol="0">
            <a:spAutoFit/>
          </a:bodyPr>
          <a:lstStyle/>
          <a:p>
            <a:r>
              <a:rPr lang="ru-RU" sz="8800" dirty="0" smtClean="0">
                <a:solidFill>
                  <a:schemeClr val="tx2"/>
                </a:solidFill>
                <a:latin typeface="Batang" pitchFamily="18" charset="-127"/>
                <a:ea typeface="Batang" pitchFamily="18" charset="-127"/>
              </a:rPr>
              <a:t>Книжные </a:t>
            </a:r>
            <a:r>
              <a:rPr lang="ru-RU" sz="8800" dirty="0" smtClean="0">
                <a:solidFill>
                  <a:schemeClr val="tx2"/>
                </a:solidFill>
                <a:latin typeface="Batang" pitchFamily="18" charset="-127"/>
                <a:ea typeface="Batang" pitchFamily="18" charset="-127"/>
              </a:rPr>
              <a:t>новинки МБА</a:t>
            </a:r>
            <a:endParaRPr lang="ru-RU" sz="8800" dirty="0" smtClean="0">
              <a:solidFill>
                <a:schemeClr val="tx2"/>
              </a:solidFill>
              <a:latin typeface="Batang" pitchFamily="18" charset="-127"/>
              <a:ea typeface="Batang" pitchFamily="18" charset="-127"/>
            </a:endParaRPr>
          </a:p>
          <a:p>
            <a:r>
              <a:rPr lang="ru-RU" sz="8800" dirty="0">
                <a:solidFill>
                  <a:schemeClr val="tx2"/>
                </a:solidFill>
                <a:latin typeface="Batang" pitchFamily="18" charset="-127"/>
                <a:ea typeface="Batang" pitchFamily="18" charset="-127"/>
              </a:rPr>
              <a:t>о</a:t>
            </a:r>
            <a:r>
              <a:rPr lang="ru-RU" sz="8800" dirty="0" smtClean="0">
                <a:solidFill>
                  <a:schemeClr val="tx2"/>
                </a:solidFill>
                <a:latin typeface="Batang" pitchFamily="18" charset="-127"/>
                <a:ea typeface="Batang" pitchFamily="18" charset="-127"/>
              </a:rPr>
              <a:t>ктябрь </a:t>
            </a:r>
            <a:r>
              <a:rPr lang="ru-RU" sz="8800" dirty="0" smtClean="0">
                <a:solidFill>
                  <a:schemeClr val="tx2"/>
                </a:solidFill>
                <a:latin typeface="Batang" pitchFamily="18" charset="-127"/>
                <a:ea typeface="Batang" pitchFamily="18" charset="-127"/>
              </a:rPr>
              <a:t>2019</a:t>
            </a:r>
            <a:endParaRPr lang="ru-RU" sz="8800" dirty="0">
              <a:solidFill>
                <a:schemeClr val="tx2"/>
              </a:solidFill>
              <a:latin typeface="Batang" pitchFamily="18" charset="-127"/>
              <a:ea typeface="Batang" pitchFamily="18" charset="-127"/>
            </a:endParaRPr>
          </a:p>
        </p:txBody>
      </p:sp>
      <p:pic>
        <p:nvPicPr>
          <p:cNvPr id="1026" name="Picture 2" descr="F:\книга.jpg"/>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971600" y="4819264"/>
            <a:ext cx="2808312" cy="18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51920" y="6250131"/>
            <a:ext cx="1772345" cy="369332"/>
          </a:xfrm>
          <a:prstGeom prst="rect">
            <a:avLst/>
          </a:prstGeom>
          <a:noFill/>
        </p:spPr>
        <p:txBody>
          <a:bodyPr wrap="none" rtlCol="0">
            <a:spAutoFit/>
          </a:bodyPr>
          <a:lstStyle/>
          <a:p>
            <a:r>
              <a:rPr lang="ru-RU" dirty="0" smtClean="0"/>
              <a:t>МКУК  ЛМПРБ</a:t>
            </a:r>
            <a:endParaRPr lang="ru-RU" dirty="0"/>
          </a:p>
        </p:txBody>
      </p:sp>
      <p:pic>
        <p:nvPicPr>
          <p:cNvPr id="1027" name="Picture 3" descr="F:\книга.jpg"/>
          <p:cNvPicPr>
            <a:picLocks noChangeAspect="1" noChangeArrowheads="1"/>
          </p:cNvPicPr>
          <p:nvPr/>
        </p:nvPicPr>
        <p:blipFill>
          <a:blip r:embed="rId3" cstate="print">
            <a:clrChange>
              <a:clrFrom>
                <a:srgbClr val="F0F0F0"/>
              </a:clrFrom>
              <a:clrTo>
                <a:srgbClr val="F0F0F0">
                  <a:alpha val="0"/>
                </a:srgbClr>
              </a:clrTo>
            </a:clrChange>
            <a:extLst>
              <a:ext uri="{28A0092B-C50C-407E-A947-70E740481C1C}">
                <a14:useLocalDpi xmlns:a14="http://schemas.microsoft.com/office/drawing/2010/main" val="0"/>
              </a:ext>
            </a:extLst>
          </a:blip>
          <a:srcRect/>
          <a:stretch>
            <a:fillRect/>
          </a:stretch>
        </p:blipFill>
        <p:spPr bwMode="auto">
          <a:xfrm>
            <a:off x="6351272" y="434788"/>
            <a:ext cx="2524082" cy="1410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725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40642" y="1079559"/>
            <a:ext cx="3528392" cy="5016758"/>
          </a:xfrm>
          <a:prstGeom prst="rect">
            <a:avLst/>
          </a:prstGeom>
        </p:spPr>
        <p:txBody>
          <a:bodyPr wrap="square">
            <a:spAutoFit/>
          </a:bodyPr>
          <a:lstStyle/>
          <a:p>
            <a:r>
              <a:rPr lang="ru-RU" sz="1600" dirty="0" smtClean="0"/>
              <a:t>Не думал, не гадал старатель Степан Берестов, что когда-нибудь его беспутная жизнь повернется другой гранью. Полтора десятка лет без малого носило его по бескрайним сибирским просторам, в какую только глухомань не забирался, чего только не творил – и хорошего, и не очень. Но вот однажды, после очередного сезона на приисках, добравшись до «Большой земли» и устроив «отходную» по-старательски, Степан едва жив остался и вдруг понял, что девушка, спасшая его от налетчиков, – это его шанс начать все сначала…</a:t>
            </a:r>
          </a:p>
          <a:p>
            <a:r>
              <a:rPr lang="ru-RU" sz="1600" dirty="0" smtClean="0"/>
              <a:t>Новый захватывающий роман от мастера сибирской прозы! </a:t>
            </a:r>
          </a:p>
          <a:p>
            <a:endParaRPr lang="ru-RU" sz="1600" dirty="0"/>
          </a:p>
        </p:txBody>
      </p:sp>
      <p:pic>
        <p:nvPicPr>
          <p:cNvPr id="16386" name="Picture 2" descr="F:\Новая папка (3)\гран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28800"/>
            <a:ext cx="3232229" cy="485813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068034" y="260648"/>
            <a:ext cx="2808312" cy="1169551"/>
          </a:xfrm>
          <a:prstGeom prst="rect">
            <a:avLst/>
          </a:prstGeom>
        </p:spPr>
        <p:txBody>
          <a:bodyPr wrap="square">
            <a:spAutoFit/>
          </a:bodyPr>
          <a:lstStyle/>
          <a:p>
            <a:r>
              <a:rPr lang="ru-RU" sz="1400" dirty="0"/>
              <a:t>Щукин, Михаил Николаевич. </a:t>
            </a:r>
          </a:p>
          <a:p>
            <a:r>
              <a:rPr lang="ru-RU" sz="1400" dirty="0"/>
              <a:t>Грань [Текст] : роман / М. Н. Щукин. - М. : Вече, 2017. - 351 с. - (</a:t>
            </a:r>
            <a:r>
              <a:rPr lang="ru-RU" sz="1400" dirty="0" err="1"/>
              <a:t>Сибириада</a:t>
            </a:r>
            <a:r>
              <a:rPr lang="ru-RU" sz="1400" dirty="0"/>
              <a:t>. Собрание сочинений). </a:t>
            </a:r>
          </a:p>
        </p:txBody>
      </p:sp>
    </p:spTree>
    <p:extLst>
      <p:ext uri="{BB962C8B-B14F-4D97-AF65-F5344CB8AC3E}">
        <p14:creationId xmlns:p14="http://schemas.microsoft.com/office/powerpoint/2010/main" val="2262995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4048" y="1117299"/>
            <a:ext cx="3888432" cy="5016758"/>
          </a:xfrm>
          <a:prstGeom prst="rect">
            <a:avLst/>
          </a:prstGeom>
        </p:spPr>
        <p:txBody>
          <a:bodyPr wrap="square">
            <a:spAutoFit/>
          </a:bodyPr>
          <a:lstStyle/>
          <a:p>
            <a:r>
              <a:rPr lang="ru-RU" sz="1600" dirty="0" smtClean="0"/>
              <a:t>Стоит на великом сибирском тракте шумный и бойкий городок Новониколаевск. Пришлых людей много, так что всякое случиться может. Потому, когда у полицмейстера </a:t>
            </a:r>
            <a:r>
              <a:rPr lang="ru-RU" sz="1600" dirty="0" err="1" smtClean="0"/>
              <a:t>Гречмана</a:t>
            </a:r>
            <a:r>
              <a:rPr lang="ru-RU" sz="1600" dirty="0" smtClean="0"/>
              <a:t> в один из погожих зимних деньков увели тройку гнедых скакунов, никто из обывателей и представить не мог, что это не обычная кража, а начало самой настоящей, изощренной мести, и что знаменитый конокрад Васька-Конь вовсе тут ни при чем…</a:t>
            </a:r>
          </a:p>
          <a:p>
            <a:r>
              <a:rPr lang="ru-RU" sz="1600" dirty="0" smtClean="0"/>
              <a:t>В новом романе известного сибирского писателя Михаила Щукина удачно соединились лихо закрученный сюжет и великолепные, яркие картины жизни Сибири начала прошлого века. </a:t>
            </a:r>
          </a:p>
          <a:p>
            <a:endParaRPr lang="ru-RU" sz="1600" dirty="0"/>
          </a:p>
        </p:txBody>
      </p:sp>
      <p:pic>
        <p:nvPicPr>
          <p:cNvPr id="17410" name="Picture 2" descr="F:\Новая папка (3)\конокрад.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600" y="1916832"/>
            <a:ext cx="2915344" cy="44613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971600" y="546375"/>
            <a:ext cx="2664296" cy="1169551"/>
          </a:xfrm>
          <a:prstGeom prst="rect">
            <a:avLst/>
          </a:prstGeom>
        </p:spPr>
        <p:txBody>
          <a:bodyPr wrap="square">
            <a:spAutoFit/>
          </a:bodyPr>
          <a:lstStyle/>
          <a:p>
            <a:r>
              <a:rPr lang="ru-RU" sz="1400" dirty="0"/>
              <a:t>Щукин, Михаил Николаевич. </a:t>
            </a:r>
          </a:p>
          <a:p>
            <a:r>
              <a:rPr lang="ru-RU" sz="1400" dirty="0"/>
              <a:t>Конокрад [Текст] : роман / М. Н. Щукин. - М. : Вече, 2016. - 318 с. - (</a:t>
            </a:r>
            <a:r>
              <a:rPr lang="ru-RU" sz="1400" dirty="0" err="1"/>
              <a:t>Сибириада</a:t>
            </a:r>
            <a:r>
              <a:rPr lang="ru-RU" sz="1400" dirty="0"/>
              <a:t>. Собрание сочинений). </a:t>
            </a:r>
          </a:p>
        </p:txBody>
      </p:sp>
    </p:spTree>
    <p:extLst>
      <p:ext uri="{BB962C8B-B14F-4D97-AF65-F5344CB8AC3E}">
        <p14:creationId xmlns:p14="http://schemas.microsoft.com/office/powerpoint/2010/main" val="2751837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20072" y="355286"/>
            <a:ext cx="2952328" cy="6124754"/>
          </a:xfrm>
          <a:prstGeom prst="rect">
            <a:avLst/>
          </a:prstGeom>
        </p:spPr>
        <p:txBody>
          <a:bodyPr wrap="square">
            <a:spAutoFit/>
          </a:bodyPr>
          <a:lstStyle/>
          <a:p>
            <a:r>
              <a:rPr lang="ru-RU" sz="1400" dirty="0" smtClean="0"/>
              <a:t>Книги известного сибирского писателя Анатолия </a:t>
            </a:r>
            <a:r>
              <a:rPr lang="ru-RU" sz="1400" dirty="0" err="1" smtClean="0"/>
              <a:t>Байбородина</a:t>
            </a:r>
            <a:r>
              <a:rPr lang="ru-RU" sz="1400" dirty="0" smtClean="0"/>
              <a:t> выходили в Иркутске и в Москве, рассказы и повести печатались в периодике и в сборниках за пределами нашей страны. Читателю нетрудно заметить, что Анатолий </a:t>
            </a:r>
            <a:r>
              <a:rPr lang="ru-RU" sz="1400" dirty="0" err="1" smtClean="0"/>
              <a:t>Байбородин</a:t>
            </a:r>
            <a:r>
              <a:rPr lang="ru-RU" sz="1400" dirty="0" smtClean="0"/>
              <a:t> родом из деревни и воспитывался в стихии народного языка и быта. Он вырос в смешанной русско-бурятской деревне. И как люди в ней дружили и роднились, так роднились и языки. Тут не нарочитость, не приём, а вошедшее в плоть и кровь автора и его героев языковое бытование. Повести и рассказы писателя в основном о родной ему земле, и написаны они с сердечной любовью к землякам, к былому деревенскому укладу, к забайкальской лесостепной, речной и озёрной природе, с искренним переживанием о судьбе родной земли, родного народа.</a:t>
            </a:r>
            <a:endParaRPr lang="ru-RU" sz="1400" dirty="0"/>
          </a:p>
        </p:txBody>
      </p:sp>
      <p:pic>
        <p:nvPicPr>
          <p:cNvPr id="19458" name="Picture 2" descr="F:\Новая папка (3)\дер бунт.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420" y="1961202"/>
            <a:ext cx="3138159" cy="463116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80147" y="620688"/>
            <a:ext cx="3890432" cy="954107"/>
          </a:xfrm>
          <a:prstGeom prst="rect">
            <a:avLst/>
          </a:prstGeom>
        </p:spPr>
        <p:txBody>
          <a:bodyPr wrap="square">
            <a:spAutoFit/>
          </a:bodyPr>
          <a:lstStyle/>
          <a:p>
            <a:r>
              <a:rPr lang="ru-RU" sz="1400" dirty="0" err="1"/>
              <a:t>Байбородин</a:t>
            </a:r>
            <a:r>
              <a:rPr lang="ru-RU" sz="1400" dirty="0"/>
              <a:t>, Анатолий Григорьевич. </a:t>
            </a:r>
          </a:p>
          <a:p>
            <a:r>
              <a:rPr lang="ru-RU" sz="1400" dirty="0"/>
              <a:t>Деревенский бунт [Текст] : рассказы : повести / А. Г. </a:t>
            </a:r>
            <a:r>
              <a:rPr lang="ru-RU" sz="1400" dirty="0" err="1"/>
              <a:t>Байбородин</a:t>
            </a:r>
            <a:r>
              <a:rPr lang="ru-RU" sz="1400" dirty="0"/>
              <a:t>. - М. : Вече, 2017. - 495 с. - (</a:t>
            </a:r>
            <a:r>
              <a:rPr lang="ru-RU" sz="1400" dirty="0" err="1"/>
              <a:t>Сибириада</a:t>
            </a:r>
            <a:r>
              <a:rPr lang="ru-RU" sz="1400" dirty="0"/>
              <a:t>). </a:t>
            </a:r>
          </a:p>
        </p:txBody>
      </p:sp>
    </p:spTree>
    <p:extLst>
      <p:ext uri="{BB962C8B-B14F-4D97-AF65-F5344CB8AC3E}">
        <p14:creationId xmlns:p14="http://schemas.microsoft.com/office/powerpoint/2010/main" val="4012793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48064" y="322004"/>
            <a:ext cx="3600400" cy="6340197"/>
          </a:xfrm>
          <a:prstGeom prst="rect">
            <a:avLst/>
          </a:prstGeom>
        </p:spPr>
        <p:txBody>
          <a:bodyPr wrap="square">
            <a:spAutoFit/>
          </a:bodyPr>
          <a:lstStyle/>
          <a:p>
            <a:r>
              <a:rPr lang="ru-RU" sz="1400" dirty="0" smtClean="0"/>
              <a:t>Перед вами шестая книга Бориса Акунина из серии «История Российского государства в повестях и романах». Это литературное приложение к шестой части авторского проекта «История Российского государства» под названием «Эпоха цариц».</a:t>
            </a:r>
          </a:p>
          <a:p>
            <a:r>
              <a:rPr lang="ru-RU" sz="1400" dirty="0" smtClean="0"/>
              <a:t>Отдавая дань таким философам-просветителям XVIII века, как Вольтер, Монтескье и Дидро, Акунин создал авантюрный роман, пропитанный духом этого бурного и богатого на идеи времени.</a:t>
            </a:r>
          </a:p>
          <a:p>
            <a:r>
              <a:rPr lang="ru-RU" sz="1400" dirty="0" smtClean="0"/>
              <a:t>Жизнь молодого философа по имени </a:t>
            </a:r>
            <a:r>
              <a:rPr lang="ru-RU" sz="1400" dirty="0" err="1" smtClean="0"/>
              <a:t>Луций</a:t>
            </a:r>
            <a:r>
              <a:rPr lang="ru-RU" sz="1400" dirty="0" smtClean="0"/>
              <a:t> Катин полна всевозможных приключений и неожиданных сюрпризов, далеко не всегда приятных. Впрочем, юноша настолько остроумен и находчив, что всегда изобретает способ выйти невредимым из самых щекотливых ситуаций.</a:t>
            </a:r>
          </a:p>
          <a:p>
            <a:r>
              <a:rPr lang="ru-RU" sz="1400" dirty="0" smtClean="0"/>
              <a:t>Любовные переживания и кровавые сражения. Разные уголки планеты и безбрежные пространства моря. Российская империя и Европа. Вместе с </a:t>
            </a:r>
            <a:r>
              <a:rPr lang="ru-RU" sz="1400" dirty="0" err="1" smtClean="0"/>
              <a:t>Луцием</a:t>
            </a:r>
            <a:r>
              <a:rPr lang="ru-RU" sz="1400" dirty="0" smtClean="0"/>
              <a:t> читатель проделает путь длиной в семнадцать лет и увидит, как меняется главный герой и мир вокруг него.</a:t>
            </a:r>
            <a:endParaRPr lang="ru-RU" sz="1400" dirty="0"/>
          </a:p>
        </p:txBody>
      </p:sp>
      <p:pic>
        <p:nvPicPr>
          <p:cNvPr id="11266" name="Picture 2" descr="F:\Новая папка (3)\акуни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00808"/>
            <a:ext cx="3228638" cy="462771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01570" y="322004"/>
            <a:ext cx="4347592" cy="1169551"/>
          </a:xfrm>
          <a:prstGeom prst="rect">
            <a:avLst/>
          </a:prstGeom>
        </p:spPr>
        <p:txBody>
          <a:bodyPr wrap="square">
            <a:spAutoFit/>
          </a:bodyPr>
          <a:lstStyle/>
          <a:p>
            <a:r>
              <a:rPr lang="ru-RU" sz="1400" dirty="0"/>
              <a:t>Акунин, Борис. </a:t>
            </a:r>
          </a:p>
          <a:p>
            <a:r>
              <a:rPr lang="ru-RU" sz="1400" dirty="0" err="1"/>
              <a:t>Доброключения</a:t>
            </a:r>
            <a:r>
              <a:rPr lang="ru-RU" sz="1400" dirty="0"/>
              <a:t> и рассуждения </a:t>
            </a:r>
            <a:r>
              <a:rPr lang="ru-RU" sz="1400" dirty="0" err="1"/>
              <a:t>Луция</a:t>
            </a:r>
            <a:r>
              <a:rPr lang="ru-RU" sz="1400" dirty="0"/>
              <a:t> Катина [Текст] : роман / Б. Акунин ; </a:t>
            </a:r>
            <a:r>
              <a:rPr lang="ru-RU" sz="1400" dirty="0" err="1"/>
              <a:t>худож</a:t>
            </a:r>
            <a:r>
              <a:rPr lang="ru-RU" sz="1400" dirty="0"/>
              <a:t>. И. </a:t>
            </a:r>
            <a:r>
              <a:rPr lang="ru-RU" sz="1400" dirty="0" err="1"/>
              <a:t>Сакуров</a:t>
            </a:r>
            <a:r>
              <a:rPr lang="ru-RU" sz="1400" dirty="0"/>
              <a:t>. - М. : АСТ, 2019. - 287 с. : ил. - (История Российского государства</a:t>
            </a:r>
          </a:p>
        </p:txBody>
      </p:sp>
    </p:spTree>
    <p:extLst>
      <p:ext uri="{BB962C8B-B14F-4D97-AF65-F5344CB8AC3E}">
        <p14:creationId xmlns:p14="http://schemas.microsoft.com/office/powerpoint/2010/main" val="1151776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11552" y="836712"/>
            <a:ext cx="3420888" cy="5755422"/>
          </a:xfrm>
          <a:prstGeom prst="rect">
            <a:avLst/>
          </a:prstGeom>
        </p:spPr>
        <p:txBody>
          <a:bodyPr wrap="square">
            <a:spAutoFit/>
          </a:bodyPr>
          <a:lstStyle/>
          <a:p>
            <a:r>
              <a:rPr lang="ru-RU" sz="1600" dirty="0" smtClean="0"/>
              <a:t>Скучное существование провинциального бухгалтера Киры разнообразилось лишь страшными снами про джунгли, где пляшут людоеды вокруг идола с алмазами в глазницах. И вдруг жизнь заблистала яркими красками: выигрыш в лотерее, отпуск в Ницце, избрание Королевой на престижном бале Цветов, коварное похищение и эффектное освобождение… Она не перестает удивляться каскаду приятных неожиданностей в водовороте случайных совпадений. Но возможны ли случайности в деле об алмазных копях, за которые борются спецслужбы нескольких стран мира? И разберется ли новоявленная Золушка в хитросплетении происходящих вокруг нее событий? </a:t>
            </a:r>
            <a:endParaRPr lang="ru-RU" sz="1600" dirty="0"/>
          </a:p>
        </p:txBody>
      </p:sp>
      <p:pic>
        <p:nvPicPr>
          <p:cNvPr id="31746" name="Picture 2" descr="F:\Новая папка (3)\лабутены для зол.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916831"/>
            <a:ext cx="2822047" cy="443831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83568" y="514127"/>
            <a:ext cx="3542127" cy="954107"/>
          </a:xfrm>
          <a:prstGeom prst="rect">
            <a:avLst/>
          </a:prstGeom>
        </p:spPr>
        <p:txBody>
          <a:bodyPr wrap="square">
            <a:spAutoFit/>
          </a:bodyPr>
          <a:lstStyle/>
          <a:p>
            <a:r>
              <a:rPr lang="ru-RU" sz="1400" dirty="0"/>
              <a:t>Корецкий, Данил Аркадьевич. </a:t>
            </a:r>
          </a:p>
          <a:p>
            <a:r>
              <a:rPr lang="ru-RU" sz="1400" dirty="0" err="1"/>
              <a:t>Лабутены</a:t>
            </a:r>
            <a:r>
              <a:rPr lang="ru-RU" sz="1400" dirty="0"/>
              <a:t> для Золушки [Текст] / Д. А. Корецкий. - М. : АСТ, 2019. - 383 с. - (Шпионы и все остальные)</a:t>
            </a:r>
          </a:p>
        </p:txBody>
      </p:sp>
    </p:spTree>
    <p:extLst>
      <p:ext uri="{BB962C8B-B14F-4D97-AF65-F5344CB8AC3E}">
        <p14:creationId xmlns:p14="http://schemas.microsoft.com/office/powerpoint/2010/main" val="918557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88024" y="836712"/>
            <a:ext cx="3744416" cy="5262979"/>
          </a:xfrm>
          <a:prstGeom prst="rect">
            <a:avLst/>
          </a:prstGeom>
        </p:spPr>
        <p:txBody>
          <a:bodyPr wrap="square">
            <a:spAutoFit/>
          </a:bodyPr>
          <a:lstStyle/>
          <a:p>
            <a:r>
              <a:rPr lang="ru-RU" sz="1400" dirty="0" smtClean="0"/>
              <a:t>Сборник рассказов «Записки человека долга» создан Александром Бушковым в жанре социальной, детективной, остросюжетной и героической фантастики. Его рассказы могут быть и мифом, и мистикой, и даже чудом одновременно. Казалось бы, во все описанное сложно поверить, но все же при прочтении – веришь.</a:t>
            </a:r>
          </a:p>
          <a:p>
            <a:r>
              <a:rPr lang="ru-RU" sz="1400" dirty="0" smtClean="0"/>
              <a:t>Истории Александра Бушкова лишены агрессивных убеждений. Это доверительные и тихие рассказы, которые оставляют после себя множество вопросов и заставляют задуматься. Рассказы этого сборника посвящены ответственности, которую несут люди за все плохое, что было ими совершено. И тому, что эта ответственность – потусторонняя, скрытная и до сих пор не изучена человечеством. Это истории об ангеле-хранителе, который сопровождает каждого человека. Почувствовать его защиту сможет лишь тот, кто разглядит своего ангела и ощутит тепло его крыльев. </a:t>
            </a:r>
            <a:endParaRPr lang="ru-RU" sz="1400" dirty="0"/>
          </a:p>
        </p:txBody>
      </p:sp>
      <p:pic>
        <p:nvPicPr>
          <p:cNvPr id="34818" name="Picture 2" descr="F:\Новая папка (3)\бушко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96155"/>
            <a:ext cx="3024336" cy="482977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1979" y="404664"/>
            <a:ext cx="3891990" cy="954107"/>
          </a:xfrm>
          <a:prstGeom prst="rect">
            <a:avLst/>
          </a:prstGeom>
        </p:spPr>
        <p:txBody>
          <a:bodyPr wrap="square">
            <a:spAutoFit/>
          </a:bodyPr>
          <a:lstStyle/>
          <a:p>
            <a:r>
              <a:rPr lang="ru-RU" sz="1400" dirty="0"/>
              <a:t>Бушков, Александр Александрович. </a:t>
            </a:r>
          </a:p>
          <a:p>
            <a:r>
              <a:rPr lang="ru-RU" sz="1400" dirty="0"/>
              <a:t>Записки человека долга [Текст] / А. А. Бушков. - М. : </a:t>
            </a:r>
            <a:r>
              <a:rPr lang="ru-RU" sz="1400" dirty="0" err="1"/>
              <a:t>Эксмо</a:t>
            </a:r>
            <a:r>
              <a:rPr lang="ru-RU" sz="1400" dirty="0"/>
              <a:t>, 2018. - 286 с. - (Бушков. Непознанное). </a:t>
            </a:r>
          </a:p>
        </p:txBody>
      </p:sp>
    </p:spTree>
    <p:extLst>
      <p:ext uri="{BB962C8B-B14F-4D97-AF65-F5344CB8AC3E}">
        <p14:creationId xmlns:p14="http://schemas.microsoft.com/office/powerpoint/2010/main" val="1252814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92080" y="980728"/>
            <a:ext cx="3510136" cy="5509200"/>
          </a:xfrm>
          <a:prstGeom prst="rect">
            <a:avLst/>
          </a:prstGeom>
        </p:spPr>
        <p:txBody>
          <a:bodyPr wrap="square">
            <a:spAutoFit/>
          </a:bodyPr>
          <a:lstStyle/>
          <a:p>
            <a:r>
              <a:rPr lang="ru-RU" sz="1600" dirty="0" smtClean="0"/>
              <a:t>Бывший капитан спецназа Максим Власов по роковому стечению обстоятельств становится командиром подразделения частной военной компании. Руководство ставит перед "солдатами удачи" непростую задачу: спасти из африканского плена и вывезти на родину близкого родственника крупного российского бизнесмена. Средства обеспечения операции и способ ее проведения - на усмотрение командира группы капитана Власова. Учитывая боевой опыт наемников, хозяева ЧВК уверены, что все пройдет успешно и, самое главное, скрытно. Так же думает и сам Максим. Пока снова не погружается в знакомую стихию локальной войны…</a:t>
            </a:r>
            <a:endParaRPr lang="ru-RU" sz="1600" dirty="0"/>
          </a:p>
        </p:txBody>
      </p:sp>
      <p:pic>
        <p:nvPicPr>
          <p:cNvPr id="1026" name="Picture 2" descr="F:\Новая папка (3)\аф ритуал.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893199"/>
            <a:ext cx="2846005" cy="459672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49678" y="404664"/>
            <a:ext cx="3888432" cy="954107"/>
          </a:xfrm>
          <a:prstGeom prst="rect">
            <a:avLst/>
          </a:prstGeom>
        </p:spPr>
        <p:txBody>
          <a:bodyPr wrap="square">
            <a:spAutoFit/>
          </a:bodyPr>
          <a:lstStyle/>
          <a:p>
            <a:r>
              <a:rPr lang="ru-RU" sz="1400" dirty="0" err="1"/>
              <a:t>Тамоников</a:t>
            </a:r>
            <a:r>
              <a:rPr lang="ru-RU" sz="1400" dirty="0"/>
              <a:t>, Александр Александрович. </a:t>
            </a:r>
          </a:p>
          <a:p>
            <a:r>
              <a:rPr lang="ru-RU" sz="1400" dirty="0"/>
              <a:t>Африканский ритуал [Текст] / А. А. </a:t>
            </a:r>
            <a:r>
              <a:rPr lang="ru-RU" sz="1400" dirty="0" err="1"/>
              <a:t>Тамоников</a:t>
            </a:r>
            <a:r>
              <a:rPr lang="ru-RU" sz="1400" dirty="0"/>
              <a:t>. - М. : </a:t>
            </a:r>
            <a:r>
              <a:rPr lang="ru-RU" sz="1400" dirty="0" err="1"/>
              <a:t>Эксмо</a:t>
            </a:r>
            <a:r>
              <a:rPr lang="ru-RU" sz="1400" dirty="0"/>
              <a:t>, 2019. - 318 с. - (Частная военная компания). </a:t>
            </a:r>
          </a:p>
        </p:txBody>
      </p:sp>
    </p:spTree>
    <p:extLst>
      <p:ext uri="{BB962C8B-B14F-4D97-AF65-F5344CB8AC3E}">
        <p14:creationId xmlns:p14="http://schemas.microsoft.com/office/powerpoint/2010/main" val="268763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88024" y="476672"/>
            <a:ext cx="3528392" cy="5909310"/>
          </a:xfrm>
          <a:prstGeom prst="rect">
            <a:avLst/>
          </a:prstGeom>
        </p:spPr>
        <p:txBody>
          <a:bodyPr wrap="square">
            <a:spAutoFit/>
          </a:bodyPr>
          <a:lstStyle/>
          <a:p>
            <a:endParaRPr lang="ru-RU" sz="1400" dirty="0" smtClean="0"/>
          </a:p>
          <a:p>
            <a:r>
              <a:rPr lang="ru-RU" sz="1400" dirty="0" smtClean="0"/>
              <a:t>Библиотека проекта «История Российского государства» – это рекомендованные Борисом Акуниным лучшие памятники мировой литературы, в которых отражена биография нашей страны, от самых ее истоков.</a:t>
            </a:r>
          </a:p>
          <a:p>
            <a:r>
              <a:rPr lang="ru-RU" sz="1400" dirty="0" smtClean="0"/>
              <a:t>Роман-хроника «Последний фаворит» посвящен последним годам правления русской императрицы Екатерины II. После смерти светлейшего князя Потёмкина, её верного помощника во всех делах, государыне нужен был надёжный и умный человек, всегда находящийся рядом. Таким поверенным, по её мнению, мог стать ее фаворит Платон Зубов. Но фаворит Екатерины II, при всех своих физических достоинствах, не обладал острым умом, и не имел способностей к государственным и военным делам. После смерти Екатерины Великой судьба Платона Зубова, самого влиятельного после неё человек в Российской империи, резко изменилась…</a:t>
            </a:r>
          </a:p>
          <a:p>
            <a:endParaRPr lang="ru-RU" sz="1400" dirty="0"/>
          </a:p>
        </p:txBody>
      </p:sp>
      <p:pic>
        <p:nvPicPr>
          <p:cNvPr id="26626" name="Picture 2" descr="F:\Новая папка (3)\посл фаворит.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862742"/>
            <a:ext cx="2808312" cy="453585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39552" y="478449"/>
            <a:ext cx="3816424" cy="1169551"/>
          </a:xfrm>
          <a:prstGeom prst="rect">
            <a:avLst/>
          </a:prstGeom>
        </p:spPr>
        <p:txBody>
          <a:bodyPr wrap="square">
            <a:spAutoFit/>
          </a:bodyPr>
          <a:lstStyle/>
          <a:p>
            <a:r>
              <a:rPr lang="ru-RU" sz="1400" dirty="0"/>
              <a:t>Жданов, Лев. </a:t>
            </a:r>
          </a:p>
          <a:p>
            <a:r>
              <a:rPr lang="ru-RU" sz="1400" dirty="0"/>
              <a:t>Последний фаворит [Текст] : роман / Л. Жданов. - М. : АСТ, 2019. - 351 с. - (Библиотека проекта Бориса Акунина "История Российского государства"). </a:t>
            </a:r>
          </a:p>
        </p:txBody>
      </p:sp>
    </p:spTree>
    <p:extLst>
      <p:ext uri="{BB962C8B-B14F-4D97-AF65-F5344CB8AC3E}">
        <p14:creationId xmlns:p14="http://schemas.microsoft.com/office/powerpoint/2010/main" val="2941325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64088" y="1412776"/>
            <a:ext cx="3240360" cy="4524315"/>
          </a:xfrm>
          <a:prstGeom prst="rect">
            <a:avLst/>
          </a:prstGeom>
        </p:spPr>
        <p:txBody>
          <a:bodyPr wrap="square">
            <a:spAutoFit/>
          </a:bodyPr>
          <a:lstStyle/>
          <a:p>
            <a:r>
              <a:rPr lang="ru-RU" dirty="0" smtClean="0"/>
              <a:t>Аннотация к книге "Космос в крови"</a:t>
            </a:r>
          </a:p>
          <a:p>
            <a:r>
              <a:rPr lang="ru-RU" dirty="0" smtClean="0"/>
              <a:t>1957 год. Шестеро студентов - три парня и три девушки - возвращаются с целины. На привокзальной площади далекого алтайского города они слышат из громкоговорителя сообщение о запуске первого советского спутника. Друзья ликуют. Они мечтают о звездах - но пока даже не подозревают, насколько прочно вплетется в их жизни тема освоения космоса.</a:t>
            </a:r>
            <a:endParaRPr lang="ru-RU" dirty="0"/>
          </a:p>
        </p:txBody>
      </p:sp>
      <p:pic>
        <p:nvPicPr>
          <p:cNvPr id="45058" name="Picture 2" descr="F:\Новая папка (3)\космос в кров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648" y="2471900"/>
            <a:ext cx="2590280" cy="411324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35750" y="332656"/>
            <a:ext cx="4572000" cy="1600438"/>
          </a:xfrm>
          <a:prstGeom prst="rect">
            <a:avLst/>
          </a:prstGeom>
        </p:spPr>
        <p:txBody>
          <a:bodyPr>
            <a:spAutoFit/>
          </a:bodyPr>
          <a:lstStyle/>
          <a:p>
            <a:r>
              <a:rPr lang="ru-RU" sz="1400" dirty="0"/>
              <a:t>Литвинова, Анна Витальевна. </a:t>
            </a:r>
          </a:p>
          <a:p>
            <a:r>
              <a:rPr lang="ru-RU" sz="1400" dirty="0"/>
              <a:t>Космос в крови: Бойтесь данайцев, дары приносящих. Здесь вам не Сакраменто [Текст] : художественная лит-</a:t>
            </a:r>
            <a:r>
              <a:rPr lang="ru-RU" sz="1400" dirty="0" err="1"/>
              <a:t>ра</a:t>
            </a:r>
            <a:r>
              <a:rPr lang="ru-RU" sz="1400" dirty="0"/>
              <a:t> / А. В. Литвинова, С. В. Литвинов. - М. : Э, 2017. - 637 с. - (Высокие страсти. Романы о космосе Анны и Сергея Литвиновых). </a:t>
            </a:r>
          </a:p>
        </p:txBody>
      </p:sp>
    </p:spTree>
    <p:extLst>
      <p:ext uri="{BB962C8B-B14F-4D97-AF65-F5344CB8AC3E}">
        <p14:creationId xmlns:p14="http://schemas.microsoft.com/office/powerpoint/2010/main" val="690318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44008" y="692696"/>
            <a:ext cx="3456384" cy="5262979"/>
          </a:xfrm>
          <a:prstGeom prst="rect">
            <a:avLst/>
          </a:prstGeom>
        </p:spPr>
        <p:txBody>
          <a:bodyPr wrap="square">
            <a:spAutoFit/>
          </a:bodyPr>
          <a:lstStyle/>
          <a:p>
            <a:r>
              <a:rPr lang="ru-RU" sz="1400" dirty="0" smtClean="0"/>
              <a:t>Расстрел семьи императора Николая II стал трагическим событием в российской истории. По сегодняшний день ведутся споры, действительно ли в тот день погибла вся царская семья или все-таки кому-то удалось выжить. Сложно сосчитать, сколько раз после расстрела в Екатеринбурге появлялись люди, утверждающие, что они – выжившие члены семейства Романовых. Особенно часто «выжившей» оказывалась Анастасия Романова. И да, некоторые из самозванцев были крайне убедительными в своей лжи.</a:t>
            </a:r>
          </a:p>
          <a:p>
            <a:r>
              <a:rPr lang="ru-RU" sz="1400" dirty="0" smtClean="0"/>
              <a:t>Одна из утверждающих, что она – Анастасия Романова, несколько десятилетий удерживалась в Казанской психиатрической лечебнице. И она, пожалуй, была самой убедительной из всех. Все те страдания, которые ей довелось перенести, все детали, которые она описывает… Неужели это Анастасия Николаевна? </a:t>
            </a:r>
            <a:endParaRPr lang="ru-RU" sz="1400" dirty="0"/>
          </a:p>
        </p:txBody>
      </p:sp>
      <p:pic>
        <p:nvPicPr>
          <p:cNvPr id="32772" name="Picture 4" descr="F:\Новая папка (3)\арсеньев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286" y="1988840"/>
            <a:ext cx="2849400" cy="42654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23528" y="548679"/>
            <a:ext cx="3672408" cy="1169551"/>
          </a:xfrm>
          <a:prstGeom prst="rect">
            <a:avLst/>
          </a:prstGeom>
        </p:spPr>
        <p:txBody>
          <a:bodyPr wrap="square">
            <a:spAutoFit/>
          </a:bodyPr>
          <a:lstStyle/>
          <a:p>
            <a:r>
              <a:rPr lang="ru-RU" sz="1400" dirty="0"/>
              <a:t>Арсеньева, Елена Арсеньевна. </a:t>
            </a:r>
          </a:p>
          <a:p>
            <a:r>
              <a:rPr lang="ru-RU" sz="1400" dirty="0"/>
              <a:t>Проклятие безумной царевны [Текст] : роман / Е. А. Арсеньева. - М. : </a:t>
            </a:r>
            <a:r>
              <a:rPr lang="ru-RU" sz="1400" dirty="0" err="1"/>
              <a:t>Эксмо</a:t>
            </a:r>
            <a:r>
              <a:rPr lang="ru-RU" sz="1400" dirty="0"/>
              <a:t>, 2018. - 350 с. - (Анастасия. Исторический детектив о Великой княжне</a:t>
            </a:r>
          </a:p>
        </p:txBody>
      </p:sp>
    </p:spTree>
    <p:extLst>
      <p:ext uri="{BB962C8B-B14F-4D97-AF65-F5344CB8AC3E}">
        <p14:creationId xmlns:p14="http://schemas.microsoft.com/office/powerpoint/2010/main" val="920295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48064" y="801773"/>
            <a:ext cx="3528392" cy="5262979"/>
          </a:xfrm>
          <a:prstGeom prst="rect">
            <a:avLst/>
          </a:prstGeom>
        </p:spPr>
        <p:txBody>
          <a:bodyPr wrap="square">
            <a:spAutoFit/>
          </a:bodyPr>
          <a:lstStyle/>
          <a:p>
            <a:endParaRPr lang="ru-RU" sz="1400" dirty="0" smtClean="0"/>
          </a:p>
          <a:p>
            <a:r>
              <a:rPr lang="ru-RU" sz="1400" dirty="0" smtClean="0"/>
              <a:t>Санкт-Петербург – это музей под открытым небом, и главная его достопримечательность – архитектурное многообразие: мосты, соборы, вокзалы, усадьбы и жилые дома. Антон </a:t>
            </a:r>
            <a:r>
              <a:rPr lang="ru-RU" sz="1400" dirty="0" err="1" smtClean="0"/>
              <a:t>Жирнов</a:t>
            </a:r>
            <a:r>
              <a:rPr lang="ru-RU" sz="1400" dirty="0" smtClean="0"/>
              <a:t>, гид проекта «Петербург глазами инженера», предлагает по-новому посмотреть на привычные здания и сооружения и окунуться в мир архитектурного многообразия Северной столицы. «Петербург глазами инженера» – это профессиональная команда экскурсоводов, которые готовы посвятить в тайны архитектурных памятников и шедевров городской инженерии всех, кто хочет научиться их понимать.</a:t>
            </a:r>
          </a:p>
          <a:p>
            <a:r>
              <a:rPr lang="ru-RU" sz="1400" dirty="0" smtClean="0"/>
              <a:t>Автор проведет вас по самым ярким местам города, легко и увлекательно расскажет об архитектурных секретах Петербурга и поделится уникальными снимками, которые помогут взглянуть на знакомое с нового ракурса. </a:t>
            </a:r>
            <a:endParaRPr lang="ru-RU" sz="1400" dirty="0"/>
          </a:p>
        </p:txBody>
      </p:sp>
      <p:pic>
        <p:nvPicPr>
          <p:cNvPr id="25602" name="Picture 2" descr="F:\Новая папка (3)\ЖИРНО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44824"/>
            <a:ext cx="3338553" cy="48965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5536" y="216998"/>
            <a:ext cx="3888432" cy="1384995"/>
          </a:xfrm>
          <a:prstGeom prst="rect">
            <a:avLst/>
          </a:prstGeom>
        </p:spPr>
        <p:txBody>
          <a:bodyPr wrap="square">
            <a:spAutoFit/>
          </a:bodyPr>
          <a:lstStyle/>
          <a:p>
            <a:r>
              <a:rPr lang="ru-RU" sz="1400" dirty="0" err="1"/>
              <a:t>Жирнов</a:t>
            </a:r>
            <a:r>
              <a:rPr lang="ru-RU" sz="1400" dirty="0"/>
              <a:t>, Антон Владимирович. </a:t>
            </a:r>
          </a:p>
          <a:p>
            <a:r>
              <a:rPr lang="ru-RU" sz="1400" dirty="0"/>
              <a:t>Архитектурный путеводитель по Санкт-Петербургу [Текст] : научно-популярная литература / А. В. </a:t>
            </a:r>
            <a:r>
              <a:rPr lang="ru-RU" sz="1400" dirty="0" err="1"/>
              <a:t>Жирнов</a:t>
            </a:r>
            <a:r>
              <a:rPr lang="ru-RU" sz="1400" dirty="0"/>
              <a:t>. - М. : </a:t>
            </a:r>
            <a:r>
              <a:rPr lang="ru-RU" sz="1400" dirty="0" err="1"/>
              <a:t>Эксмо</a:t>
            </a:r>
            <a:r>
              <a:rPr lang="ru-RU" sz="1400" dirty="0"/>
              <a:t>, 2019. - 181 с. : ил., фот. - (Искусство с </a:t>
            </a:r>
            <a:r>
              <a:rPr lang="ru-RU" sz="1400" dirty="0" err="1"/>
              <a:t>блогерами</a:t>
            </a:r>
            <a:r>
              <a:rPr lang="ru-RU" sz="1400" dirty="0"/>
              <a:t>). </a:t>
            </a:r>
          </a:p>
        </p:txBody>
      </p:sp>
    </p:spTree>
    <p:extLst>
      <p:ext uri="{BB962C8B-B14F-4D97-AF65-F5344CB8AC3E}">
        <p14:creationId xmlns:p14="http://schemas.microsoft.com/office/powerpoint/2010/main" val="1244218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60032" y="404664"/>
            <a:ext cx="3888432" cy="5909310"/>
          </a:xfrm>
          <a:prstGeom prst="rect">
            <a:avLst/>
          </a:prstGeom>
        </p:spPr>
        <p:txBody>
          <a:bodyPr wrap="square">
            <a:spAutoFit/>
          </a:bodyPr>
          <a:lstStyle/>
          <a:p>
            <a:r>
              <a:rPr lang="ru-RU" sz="1400" dirty="0" smtClean="0"/>
              <a:t>Этот исторический детектив знакомит читателя с непростой и трагической судьбой дочери Николая II Анастасии Николаевны. А именно с периодом, когда было принято решение о расстреле царской семьи. Когда людей вокруг охватила нечеловеческая злоба и безумие, настоящая животная жажда крови.</a:t>
            </a:r>
          </a:p>
          <a:p>
            <a:r>
              <a:rPr lang="ru-RU" sz="1400" dirty="0" smtClean="0"/>
              <a:t>Анастасия Романова оказывается буквально в самом сердце этого безумия. Она – 17-летняя девочка, которая до этого не сталкивалась с открытой жестокостью мира, всегда была открытой и жизнерадостной, ухаживала за своим псом Джимми и даже не подозревала, что ее семнадцатый день рождения станет последним. Но крепкий </a:t>
            </a:r>
            <a:r>
              <a:rPr lang="ru-RU" sz="1400" dirty="0" err="1" smtClean="0"/>
              <a:t>послепраздничный</a:t>
            </a:r>
            <a:r>
              <a:rPr lang="ru-RU" sz="1400" dirty="0" smtClean="0"/>
              <a:t> сон нарушили чужие люди, попросили спуститься в полуподвальную комнату, которая и стала для царской семьи последним пристанищем…</a:t>
            </a:r>
          </a:p>
          <a:p>
            <a:r>
              <a:rPr lang="ru-RU" sz="1400" dirty="0" smtClean="0"/>
              <a:t>Это не просто история последних дней династии Романовых. Это книга о бесчеловечности, подлости и кровожадности, которые присущи людям. Даже тем, от кого ничего подобного не ожидаешь </a:t>
            </a:r>
          </a:p>
          <a:p>
            <a:endParaRPr lang="ru-RU" sz="1400" dirty="0"/>
          </a:p>
        </p:txBody>
      </p:sp>
      <p:pic>
        <p:nvPicPr>
          <p:cNvPr id="33794" name="Picture 2" descr="F:\Новая папка (3)\арсеньева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487" y="1857082"/>
            <a:ext cx="2928993" cy="446449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89738" y="548680"/>
            <a:ext cx="4572000" cy="954107"/>
          </a:xfrm>
          <a:prstGeom prst="rect">
            <a:avLst/>
          </a:prstGeom>
        </p:spPr>
        <p:txBody>
          <a:bodyPr>
            <a:spAutoFit/>
          </a:bodyPr>
          <a:lstStyle/>
          <a:p>
            <a:r>
              <a:rPr lang="ru-RU" sz="1400" dirty="0"/>
              <a:t>Арсеньева, Елена Арсеньевна. </a:t>
            </a:r>
          </a:p>
          <a:p>
            <a:r>
              <a:rPr lang="ru-RU" sz="1400" dirty="0"/>
              <a:t>Тайна мертвой царевны [Текст] : роман / Е. А. Арсеньева. - М. : </a:t>
            </a:r>
            <a:r>
              <a:rPr lang="ru-RU" sz="1400" dirty="0" err="1"/>
              <a:t>Эксмо</a:t>
            </a:r>
            <a:r>
              <a:rPr lang="ru-RU" sz="1400" dirty="0"/>
              <a:t>, 2018. - 315 с. - (Анастасия. Исторический детектив о Великой княжне). </a:t>
            </a:r>
          </a:p>
        </p:txBody>
      </p:sp>
    </p:spTree>
    <p:extLst>
      <p:ext uri="{BB962C8B-B14F-4D97-AF65-F5344CB8AC3E}">
        <p14:creationId xmlns:p14="http://schemas.microsoft.com/office/powerpoint/2010/main" val="3630800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36695" y="1145700"/>
            <a:ext cx="3240360" cy="5262979"/>
          </a:xfrm>
          <a:prstGeom prst="rect">
            <a:avLst/>
          </a:prstGeom>
        </p:spPr>
        <p:txBody>
          <a:bodyPr wrap="square">
            <a:spAutoFit/>
          </a:bodyPr>
          <a:lstStyle/>
          <a:p>
            <a:endParaRPr lang="ru-RU" sz="1400" dirty="0" smtClean="0"/>
          </a:p>
          <a:p>
            <a:r>
              <a:rPr lang="ru-RU" sz="1400" dirty="0" smtClean="0"/>
              <a:t>Бесприданница Аглая получила прекрасное образование в доме графа Игнатьева, но все же не могла рассчитывать на удачное замужество. А после одного незначительного события мысли девушки занял блистательный гусар Лев Каменский!</a:t>
            </a:r>
          </a:p>
          <a:p>
            <a:r>
              <a:rPr lang="ru-RU" sz="1400" dirty="0" smtClean="0"/>
              <a:t>По роковому стечению обстоятельств именно за Каменского должны выдать замуж Наташу Игнатьеву, названную сестру </a:t>
            </a:r>
            <a:r>
              <a:rPr lang="ru-RU" sz="1400" dirty="0" err="1" smtClean="0"/>
              <a:t>Аглаи</a:t>
            </a:r>
            <a:r>
              <a:rPr lang="ru-RU" sz="1400" dirty="0" smtClean="0"/>
              <a:t>. Вот только Наташа совершенно не хочет этого брака… Как же распутать странный узел отношений? Сможет ли Аглая завоевать сердце ветреного Льва? Надеясь понравиться гусару, девушка соглашается пойти на бал-маскарад вместо Наташи, чтобы под прикрытием маски наконец-то пообщаться с возлюбленным. И чем только это закончится? </a:t>
            </a:r>
            <a:endParaRPr lang="ru-RU" sz="1400" dirty="0"/>
          </a:p>
        </p:txBody>
      </p:sp>
      <p:pic>
        <p:nvPicPr>
          <p:cNvPr id="7170" name="Picture 2" descr="F:\Новая папка (3)\арсеньева виновница страстей).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0124" y="1868056"/>
            <a:ext cx="2766262" cy="439248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55576" y="620688"/>
            <a:ext cx="3528392" cy="954107"/>
          </a:xfrm>
          <a:prstGeom prst="rect">
            <a:avLst/>
          </a:prstGeom>
        </p:spPr>
        <p:txBody>
          <a:bodyPr wrap="square">
            <a:spAutoFit/>
          </a:bodyPr>
          <a:lstStyle/>
          <a:p>
            <a:r>
              <a:rPr lang="ru-RU" sz="1400" dirty="0"/>
              <a:t>Арсеньева, Елена Арсеньевна. </a:t>
            </a:r>
          </a:p>
          <a:p>
            <a:r>
              <a:rPr lang="ru-RU" sz="1400" dirty="0"/>
              <a:t>Виновница страстей [Текст] / Е. А. Арсеньева. - М. : </a:t>
            </a:r>
            <a:r>
              <a:rPr lang="ru-RU" sz="1400" dirty="0" err="1"/>
              <a:t>Эксмо</a:t>
            </a:r>
            <a:r>
              <a:rPr lang="ru-RU" sz="1400" dirty="0"/>
              <a:t>, 2019. - 379 с. - (Русская красавица). </a:t>
            </a:r>
          </a:p>
        </p:txBody>
      </p:sp>
    </p:spTree>
    <p:extLst>
      <p:ext uri="{BB962C8B-B14F-4D97-AF65-F5344CB8AC3E}">
        <p14:creationId xmlns:p14="http://schemas.microsoft.com/office/powerpoint/2010/main" val="3770425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64088" y="953725"/>
            <a:ext cx="3096344" cy="5693866"/>
          </a:xfrm>
          <a:prstGeom prst="rect">
            <a:avLst/>
          </a:prstGeom>
        </p:spPr>
        <p:txBody>
          <a:bodyPr wrap="square">
            <a:spAutoFit/>
          </a:bodyPr>
          <a:lstStyle/>
          <a:p>
            <a:r>
              <a:rPr lang="ru-RU" sz="1400" dirty="0" smtClean="0"/>
              <a:t>Людмила Дайнека жалеет о многих вещах. Например, что потратила пять лет на обучение, чтобы стать специалистом по связям с общественностью. Да так и не стала. Время потеряно, никаких серьезных перспектив в жизни не предвидится. А предыдущие 24 года, кажется, прошли впустую. Девушка все так же остается в тени тех, кто более успешен. Но, быть может, это лишь временно.</a:t>
            </a:r>
          </a:p>
          <a:p>
            <a:r>
              <a:rPr lang="ru-RU" sz="1400" dirty="0" smtClean="0"/>
              <a:t>Очень многое в нашей жизни, как известно, решает случай. Даже очень незначительный. И вот когда к Людмиле подошел старик с предложением купить старую монету, она даже не подозревала, что это и есть тот самый случай. Купленная за тысячу рублей монетка очень скоро начнет менять жизнь героини. И когда девушка осознает истинную ценность своего приобретения, пути назад уже не будет. </a:t>
            </a:r>
            <a:endParaRPr lang="ru-RU" sz="1400" dirty="0"/>
          </a:p>
        </p:txBody>
      </p:sp>
      <p:pic>
        <p:nvPicPr>
          <p:cNvPr id="24578" name="Picture 2" descr="F:\Новая папка (3)\князев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606" y="1700808"/>
            <a:ext cx="2921577" cy="460369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24394" y="476672"/>
            <a:ext cx="4019614" cy="954107"/>
          </a:xfrm>
          <a:prstGeom prst="rect">
            <a:avLst/>
          </a:prstGeom>
        </p:spPr>
        <p:txBody>
          <a:bodyPr wrap="square">
            <a:spAutoFit/>
          </a:bodyPr>
          <a:lstStyle/>
          <a:p>
            <a:r>
              <a:rPr lang="ru-RU" sz="1400" dirty="0"/>
              <a:t>Князева, Анна. </a:t>
            </a:r>
          </a:p>
          <a:p>
            <a:r>
              <a:rPr lang="ru-RU" sz="1400" dirty="0"/>
              <a:t>Монета скифского царя [Текст] : роман / А. Князева. - М. : </a:t>
            </a:r>
            <a:r>
              <a:rPr lang="ru-RU" sz="1400" dirty="0" err="1"/>
              <a:t>Эксмо</a:t>
            </a:r>
            <a:r>
              <a:rPr lang="ru-RU" sz="1400" dirty="0"/>
              <a:t>, 2019. - 315 с. - (Яркий детектив Анны Князевой). </a:t>
            </a:r>
          </a:p>
        </p:txBody>
      </p:sp>
    </p:spTree>
    <p:extLst>
      <p:ext uri="{BB962C8B-B14F-4D97-AF65-F5344CB8AC3E}">
        <p14:creationId xmlns:p14="http://schemas.microsoft.com/office/powerpoint/2010/main" val="2085925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35243" y="476672"/>
            <a:ext cx="2950550" cy="6124754"/>
          </a:xfrm>
          <a:prstGeom prst="rect">
            <a:avLst/>
          </a:prstGeom>
        </p:spPr>
        <p:txBody>
          <a:bodyPr wrap="square">
            <a:spAutoFit/>
          </a:bodyPr>
          <a:lstStyle/>
          <a:p>
            <a:r>
              <a:rPr lang="ru-RU" sz="1400" dirty="0" smtClean="0"/>
              <a:t>Евгения Некрасова – писательница, сценаристка. Её цикл прозы «Несчастливая Москва» удостоен премии «Лицей».</a:t>
            </a:r>
          </a:p>
          <a:p>
            <a:r>
              <a:rPr lang="ru-RU" sz="1400" dirty="0" smtClean="0"/>
              <a:t>В новом романе «</a:t>
            </a:r>
            <a:r>
              <a:rPr lang="ru-RU" sz="1400" dirty="0" err="1" smtClean="0"/>
              <a:t>Калечина-Малечина</a:t>
            </a:r>
            <a:r>
              <a:rPr lang="ru-RU" sz="1400" dirty="0" smtClean="0"/>
              <a:t>», как и во всей прозе Евгении Некрасовой, соединяются магический реализм, фольклор и эксперимент, чувствуется влияние Гоголя, Ремизова, Платонова, Петрушевской.</a:t>
            </a:r>
          </a:p>
          <a:p>
            <a:r>
              <a:rPr lang="ru-RU" sz="1400" dirty="0" smtClean="0"/>
              <a:t>Девочка Катя живёт с родителями в маленьком городе на 11 этаже обычного панельного дома. Миру вокруг Катя не нужна: «</a:t>
            </a:r>
            <a:r>
              <a:rPr lang="ru-RU" sz="1400" dirty="0" err="1" smtClean="0"/>
              <a:t>невыросшие</a:t>
            </a:r>
            <a:r>
              <a:rPr lang="ru-RU" sz="1400" dirty="0" smtClean="0"/>
              <a:t>» дразнят, а у «выросших» нет на неё сил и времени. И Катя находит для себя выход… Но тут вмешивается Кикимора, живущая за плитой на кухне. Вместе они отправляются в опасное путешествие, и невольно превосходят по жестокости тех, кто калечил их.</a:t>
            </a:r>
          </a:p>
          <a:p>
            <a:r>
              <a:rPr lang="ru-RU" sz="1400" dirty="0" smtClean="0"/>
              <a:t>Содержит нецензурную брань!</a:t>
            </a:r>
            <a:endParaRPr lang="ru-RU" sz="1400" dirty="0"/>
          </a:p>
        </p:txBody>
      </p:sp>
      <p:pic>
        <p:nvPicPr>
          <p:cNvPr id="43010" name="Picture 2" descr="F:\Новая папка (3)\калеч-малеч.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004" y="1844824"/>
            <a:ext cx="2897236" cy="459168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85159" y="229889"/>
            <a:ext cx="4502865" cy="1169551"/>
          </a:xfrm>
          <a:prstGeom prst="rect">
            <a:avLst/>
          </a:prstGeom>
        </p:spPr>
        <p:txBody>
          <a:bodyPr wrap="square">
            <a:spAutoFit/>
          </a:bodyPr>
          <a:lstStyle/>
          <a:p>
            <a:r>
              <a:rPr lang="ru-RU" sz="1400" dirty="0"/>
              <a:t>Некрасова, Евгения Игоревна. </a:t>
            </a:r>
          </a:p>
          <a:p>
            <a:r>
              <a:rPr lang="ru-RU" sz="1400" dirty="0" err="1"/>
              <a:t>Калечина-Малечина</a:t>
            </a:r>
            <a:r>
              <a:rPr lang="ru-RU" sz="1400" dirty="0"/>
              <a:t> [Текст] : роман / Е. И. Некрасова ; </a:t>
            </a:r>
            <a:r>
              <a:rPr lang="ru-RU" sz="1400" dirty="0" err="1"/>
              <a:t>худож</a:t>
            </a:r>
            <a:r>
              <a:rPr lang="ru-RU" sz="1400" dirty="0"/>
              <a:t>. О. </a:t>
            </a:r>
            <a:r>
              <a:rPr lang="ru-RU" sz="1400" dirty="0" err="1"/>
              <a:t>Гонсеровская</a:t>
            </a:r>
            <a:r>
              <a:rPr lang="ru-RU" sz="1400" dirty="0"/>
              <a:t>. - М. : АСТ : Редакция Елены Шубиной, 2019. - 282 с. : ил. - (Роман поколения). </a:t>
            </a:r>
          </a:p>
        </p:txBody>
      </p:sp>
    </p:spTree>
    <p:extLst>
      <p:ext uri="{BB962C8B-B14F-4D97-AF65-F5344CB8AC3E}">
        <p14:creationId xmlns:p14="http://schemas.microsoft.com/office/powerpoint/2010/main" val="245973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92080" y="548680"/>
            <a:ext cx="3600400" cy="5509200"/>
          </a:xfrm>
          <a:prstGeom prst="rect">
            <a:avLst/>
          </a:prstGeom>
        </p:spPr>
        <p:txBody>
          <a:bodyPr wrap="square">
            <a:spAutoFit/>
          </a:bodyPr>
          <a:lstStyle/>
          <a:p>
            <a:r>
              <a:rPr lang="ru-RU" sz="1600" dirty="0" smtClean="0"/>
              <a:t>Две подруги-писательницы, автор интеллектуальной прозы и знаменитая сочинительница любовных романов, сколько между ними всего с юности до наших дней, - преданность и предательство, зависть и восхищение, одна любовь, и… один сын? "Самое интересное это взросление взрослых", - говорит главный герой, так преданно любящий свою мамочку. В какие игры играет с нами память, можно ли мужчине быть слабым и чувствительным, станут ли друзьями взрослые дети и их невзрослые родителями? Эта книга своей иронией и проницательной наивностью дает нам возможность посмеяться, погрустить, и на время перестав тревожиться о своей жизни, погрузиться в чужую и понять, что наша жизнь ценна, и в ней есть надежда на счастье.</a:t>
            </a:r>
            <a:endParaRPr lang="ru-RU" sz="1600" dirty="0"/>
          </a:p>
        </p:txBody>
      </p:sp>
      <p:pic>
        <p:nvPicPr>
          <p:cNvPr id="2050" name="Picture 2" descr="F:\Новая папка (3)\колина ты девочк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44824"/>
            <a:ext cx="3181661" cy="452181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23528" y="494603"/>
            <a:ext cx="3312368" cy="1169551"/>
          </a:xfrm>
          <a:prstGeom prst="rect">
            <a:avLst/>
          </a:prstGeom>
        </p:spPr>
        <p:txBody>
          <a:bodyPr wrap="square">
            <a:spAutoFit/>
          </a:bodyPr>
          <a:lstStyle/>
          <a:p>
            <a:r>
              <a:rPr lang="ru-RU" sz="1400" dirty="0"/>
              <a:t>Колина, Елена. </a:t>
            </a:r>
          </a:p>
          <a:p>
            <a:r>
              <a:rPr lang="ru-RU" sz="1400" dirty="0"/>
              <a:t>Ты как девочка [Текст] : роман / Е. Колина. - М. : АСТ, 2018. - 319 с. - (Мальчики да девочки. Проза Елены Колиной). </a:t>
            </a:r>
          </a:p>
        </p:txBody>
      </p:sp>
    </p:spTree>
    <p:extLst>
      <p:ext uri="{BB962C8B-B14F-4D97-AF65-F5344CB8AC3E}">
        <p14:creationId xmlns:p14="http://schemas.microsoft.com/office/powerpoint/2010/main" val="2662066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28211" y="808893"/>
            <a:ext cx="3168352" cy="5078313"/>
          </a:xfrm>
          <a:prstGeom prst="rect">
            <a:avLst/>
          </a:prstGeom>
        </p:spPr>
        <p:txBody>
          <a:bodyPr wrap="square">
            <a:spAutoFit/>
          </a:bodyPr>
          <a:lstStyle/>
          <a:p>
            <a:r>
              <a:rPr lang="ru-RU" dirty="0" smtClean="0"/>
              <a:t>…У подростков Кати и Лены Комаровых из многодетной бедной семьи забот полон рот: пока пьяные отец и мать ссорятся друг с другом, нужно как-то накормить, одеть и обуть младших сестренок и братьев. На носу кризис 1998 года, но надежда на чудо не оставляет детей. И чудо все-таки случается. Ведь там, где взрослый не увидит ничего, кроме нищеты и безысходности, ребенок способен рассмотреть тайну… </a:t>
            </a:r>
          </a:p>
          <a:p>
            <a:endParaRPr lang="ru-RU" dirty="0"/>
          </a:p>
        </p:txBody>
      </p:sp>
      <p:pic>
        <p:nvPicPr>
          <p:cNvPr id="44034" name="Picture 2" descr="F:\Новая папка (3)\оредеж.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99139"/>
            <a:ext cx="3617168" cy="440636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94184" y="404664"/>
            <a:ext cx="3933800" cy="1169551"/>
          </a:xfrm>
          <a:prstGeom prst="rect">
            <a:avLst/>
          </a:prstGeom>
        </p:spPr>
        <p:txBody>
          <a:bodyPr wrap="square">
            <a:spAutoFit/>
          </a:bodyPr>
          <a:lstStyle/>
          <a:p>
            <a:r>
              <a:rPr lang="ru-RU" sz="1400" dirty="0"/>
              <a:t>Г 83</a:t>
            </a:r>
          </a:p>
          <a:p>
            <a:r>
              <a:rPr lang="ru-RU" sz="1400" dirty="0"/>
              <a:t>Григорян, </a:t>
            </a:r>
            <a:r>
              <a:rPr lang="ru-RU" sz="1400" dirty="0" err="1"/>
              <a:t>Анаит</a:t>
            </a:r>
            <a:r>
              <a:rPr lang="ru-RU" sz="1400" dirty="0"/>
              <a:t> </a:t>
            </a:r>
            <a:r>
              <a:rPr lang="ru-RU" sz="1400" dirty="0" err="1"/>
              <a:t>Суреновна</a:t>
            </a:r>
            <a:r>
              <a:rPr lang="ru-RU" sz="1400" dirty="0"/>
              <a:t>. </a:t>
            </a:r>
          </a:p>
          <a:p>
            <a:r>
              <a:rPr lang="ru-RU" sz="1400" dirty="0"/>
              <a:t>Поселок на реке Оредеж [Текст] : роман / А. С. Григорян. - М. : </a:t>
            </a:r>
            <a:r>
              <a:rPr lang="ru-RU" sz="1400" dirty="0" err="1"/>
              <a:t>Эксмо</a:t>
            </a:r>
            <a:r>
              <a:rPr lang="ru-RU" sz="1400" dirty="0"/>
              <a:t>, 2019. - 318 с. - (Новые имена)</a:t>
            </a:r>
          </a:p>
        </p:txBody>
      </p:sp>
    </p:spTree>
    <p:extLst>
      <p:ext uri="{BB962C8B-B14F-4D97-AF65-F5344CB8AC3E}">
        <p14:creationId xmlns:p14="http://schemas.microsoft.com/office/powerpoint/2010/main" val="1508905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69805" y="1097741"/>
            <a:ext cx="3650667" cy="5047536"/>
          </a:xfrm>
          <a:prstGeom prst="rect">
            <a:avLst/>
          </a:prstGeom>
        </p:spPr>
        <p:txBody>
          <a:bodyPr wrap="square">
            <a:spAutoFit/>
          </a:bodyPr>
          <a:lstStyle/>
          <a:p>
            <a:r>
              <a:rPr lang="ru-RU" sz="1400" dirty="0" smtClean="0"/>
              <a:t>В жизни риелтора Никиты Сафонова началась черная полоса. Молодому мужчине пришлось переехать в подмосковный коттедж одного из своих клиентов: дом никак не удавалось сдать в аренду, и Никита остался там пожить.</a:t>
            </a:r>
          </a:p>
          <a:p>
            <a:r>
              <a:rPr lang="ru-RU" sz="1400" dirty="0" smtClean="0"/>
              <a:t>Все было хорошо, пока новый жилец не решил спуститься в подвал. Там он обнаружил любительскую фотолабораторию и напечатанные фотографии четырех сокурсников, которые по разным обстоятельствам погибли.</a:t>
            </a:r>
          </a:p>
          <a:p>
            <a:r>
              <a:rPr lang="ru-RU" sz="1400" dirty="0" smtClean="0"/>
              <a:t>А когда Никита вновь зашел в подвал через несколько дней, то увидел там пятую фотографию. Свою…</a:t>
            </a:r>
          </a:p>
          <a:p>
            <a:r>
              <a:rPr lang="ru-RU" sz="1400" dirty="0" smtClean="0"/>
              <a:t>После этого Сафонов исчезает. Его сестра обращается за помощью к Макару Илюшину и Сергею Бабкину. Смогут ли детективы разобраться в этом странном деле, следы которого уходят далеко в прошлое?</a:t>
            </a:r>
          </a:p>
          <a:p>
            <a:endParaRPr lang="ru-RU" sz="1400" dirty="0"/>
          </a:p>
        </p:txBody>
      </p:sp>
      <p:pic>
        <p:nvPicPr>
          <p:cNvPr id="9218" name="Picture 2" descr="F:\Новая папка (3)\михалкова - копи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583" y="1844824"/>
            <a:ext cx="2809226" cy="441814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11560" y="620688"/>
            <a:ext cx="4032448" cy="954107"/>
          </a:xfrm>
          <a:prstGeom prst="rect">
            <a:avLst/>
          </a:prstGeom>
        </p:spPr>
        <p:txBody>
          <a:bodyPr wrap="square">
            <a:spAutoFit/>
          </a:bodyPr>
          <a:lstStyle/>
          <a:p>
            <a:r>
              <a:rPr lang="ru-RU" sz="1400" dirty="0"/>
              <a:t>Михалкова, Елена Ивановна. </a:t>
            </a:r>
          </a:p>
          <a:p>
            <a:r>
              <a:rPr lang="ru-RU" sz="1400" dirty="0"/>
              <a:t>Человек из дома напротив [Текст] : роман / Е. И. Михалкова. - М. : АСТ, 2019. - 351 с. - (Новый настоящий детектив Елены </a:t>
            </a:r>
            <a:r>
              <a:rPr lang="ru-RU" sz="1400" dirty="0" err="1"/>
              <a:t>Михалково</a:t>
            </a:r>
            <a:endParaRPr lang="ru-RU" sz="1400" dirty="0"/>
          </a:p>
        </p:txBody>
      </p:sp>
    </p:spTree>
    <p:extLst>
      <p:ext uri="{BB962C8B-B14F-4D97-AF65-F5344CB8AC3E}">
        <p14:creationId xmlns:p14="http://schemas.microsoft.com/office/powerpoint/2010/main" val="3297481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92080" y="1484784"/>
            <a:ext cx="3096344" cy="4524315"/>
          </a:xfrm>
          <a:prstGeom prst="rect">
            <a:avLst/>
          </a:prstGeom>
        </p:spPr>
        <p:txBody>
          <a:bodyPr wrap="square">
            <a:spAutoFit/>
          </a:bodyPr>
          <a:lstStyle/>
          <a:p>
            <a:r>
              <a:rPr lang="ru-RU" sz="1600" dirty="0" smtClean="0"/>
              <a:t>В сказке все превратности судьбы заканчиваются для влюбленных после свадьбы. В жизни – Лера Вологдина понимает, что не знала настоящих трудностей, пока не стала женой любимого и любящего ее человека. Оказывается, прежде ей было неведомо, что такое ревность… Это чувство кажется мучительным не только преуспевающей бизнес-леди Лере – перед разрушительной силой ревности не могут устоять ни музыкант с мировым именем, ни обаятельный бандит…</a:t>
            </a:r>
            <a:endParaRPr lang="ru-RU" sz="1600" dirty="0"/>
          </a:p>
        </p:txBody>
      </p:sp>
      <p:pic>
        <p:nvPicPr>
          <p:cNvPr id="46082" name="Picture 2" descr="F:\Новая папка (3)\берсенев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604" y="1772816"/>
            <a:ext cx="3124077" cy="480815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332656"/>
            <a:ext cx="3960440" cy="1169551"/>
          </a:xfrm>
          <a:prstGeom prst="rect">
            <a:avLst/>
          </a:prstGeom>
        </p:spPr>
        <p:txBody>
          <a:bodyPr wrap="square">
            <a:spAutoFit/>
          </a:bodyPr>
          <a:lstStyle/>
          <a:p>
            <a:r>
              <a:rPr lang="ru-RU" sz="1400" dirty="0"/>
              <a:t>Б 51</a:t>
            </a:r>
          </a:p>
          <a:p>
            <a:r>
              <a:rPr lang="ru-RU" sz="1400" dirty="0" err="1"/>
              <a:t>Берсенева</a:t>
            </a:r>
            <a:r>
              <a:rPr lang="ru-RU" sz="1400" dirty="0"/>
              <a:t>, Анна. </a:t>
            </a:r>
          </a:p>
          <a:p>
            <a:r>
              <a:rPr lang="ru-RU" sz="1400" dirty="0"/>
              <a:t>Слабости сильной женщины. Ревнивая печаль [Текст] : романы / А. </a:t>
            </a:r>
            <a:r>
              <a:rPr lang="ru-RU" sz="1400" dirty="0" err="1"/>
              <a:t>Берсенева</a:t>
            </a:r>
            <a:r>
              <a:rPr lang="ru-RU" sz="1400" dirty="0"/>
              <a:t>. - М. : </a:t>
            </a:r>
            <a:r>
              <a:rPr lang="ru-RU" sz="1400" dirty="0" err="1"/>
              <a:t>Эксмо</a:t>
            </a:r>
            <a:r>
              <a:rPr lang="ru-RU" sz="1400" dirty="0"/>
              <a:t>, 2019. - 894 с</a:t>
            </a:r>
          </a:p>
        </p:txBody>
      </p:sp>
    </p:spTree>
    <p:extLst>
      <p:ext uri="{BB962C8B-B14F-4D97-AF65-F5344CB8AC3E}">
        <p14:creationId xmlns:p14="http://schemas.microsoft.com/office/powerpoint/2010/main" val="2185579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38646" y="151472"/>
            <a:ext cx="3456384" cy="6340197"/>
          </a:xfrm>
          <a:prstGeom prst="rect">
            <a:avLst/>
          </a:prstGeom>
        </p:spPr>
        <p:txBody>
          <a:bodyPr wrap="square">
            <a:spAutoFit/>
          </a:bodyPr>
          <a:lstStyle/>
          <a:p>
            <a:endParaRPr lang="ru-RU" sz="1400" dirty="0" smtClean="0"/>
          </a:p>
          <a:p>
            <a:r>
              <a:rPr lang="ru-RU" sz="1400" dirty="0" smtClean="0"/>
              <a:t>Когда шестилетняя Рита спрашивала у мамы про ее детство, та отвечала, что ничего не помнит. Взрослые всегда так говорят. На самом деле они все помнят, потому что для человека все решается в детстве. Забыть то, что определяет всю дальнейшую жизнь, просто невозможно.</a:t>
            </a:r>
          </a:p>
          <a:p>
            <a:r>
              <a:rPr lang="ru-RU" sz="1400" dirty="0" smtClean="0"/>
              <a:t>Детский сад. Голос воспитательницы, платья подружек, запах мокрых варежек, вкус каши и многое-многое другое… Рита улавливает и запоминает каждую деталь, каждый взгляд и слово, хотя взрослые часто думают, что дети ничего не понимают. Например, Рита прекрасно чувствует отношение к ней матери-одиночки, для которой дочь – обуза, мешающая найти состоятельного мужа. Или явную враждебность воспитательницы – женщины, явно не предназначенной для такой ответственной должности. Подобному человеку ничего не стоит бросить грубое слово, пристыдить или даже ударить ребенка…</a:t>
            </a:r>
          </a:p>
          <a:p>
            <a:r>
              <a:rPr lang="ru-RU" sz="1400" dirty="0" smtClean="0"/>
              <a:t>Бывают ли дети лишними? Могут ли они защититься и вырасти несломленными? </a:t>
            </a:r>
            <a:endParaRPr lang="ru-RU" sz="1400" dirty="0"/>
          </a:p>
        </p:txBody>
      </p:sp>
      <p:pic>
        <p:nvPicPr>
          <p:cNvPr id="20482" name="Picture 2" descr="F:\Новая папка (3)\трау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71435"/>
            <a:ext cx="2853300" cy="460851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5536" y="692696"/>
            <a:ext cx="3816424" cy="738664"/>
          </a:xfrm>
          <a:prstGeom prst="rect">
            <a:avLst/>
          </a:prstGeom>
        </p:spPr>
        <p:txBody>
          <a:bodyPr wrap="square">
            <a:spAutoFit/>
          </a:bodyPr>
          <a:lstStyle/>
          <a:p>
            <a:r>
              <a:rPr lang="ru-RU" sz="1400" dirty="0" err="1"/>
              <a:t>Трауб</a:t>
            </a:r>
            <a:r>
              <a:rPr lang="ru-RU" sz="1400" dirty="0"/>
              <a:t>, Маша. </a:t>
            </a:r>
          </a:p>
          <a:p>
            <a:r>
              <a:rPr lang="ru-RU" sz="1400" dirty="0"/>
              <a:t>Лишние дети [Текст] / М. </a:t>
            </a:r>
            <a:r>
              <a:rPr lang="ru-RU" sz="1400" dirty="0" err="1"/>
              <a:t>Трауб</a:t>
            </a:r>
            <a:r>
              <a:rPr lang="ru-RU" sz="1400" dirty="0"/>
              <a:t>. - М. : </a:t>
            </a:r>
            <a:r>
              <a:rPr lang="ru-RU" sz="1400" dirty="0" err="1"/>
              <a:t>Эксмо</a:t>
            </a:r>
            <a:r>
              <a:rPr lang="ru-RU" sz="1400" dirty="0"/>
              <a:t>, 2019. - 350 с. - (Проза Маши </a:t>
            </a:r>
            <a:r>
              <a:rPr lang="ru-RU" sz="1400" dirty="0" err="1"/>
              <a:t>Трауб</a:t>
            </a:r>
            <a:r>
              <a:rPr lang="ru-RU" sz="1400" dirty="0"/>
              <a:t>)</a:t>
            </a:r>
          </a:p>
        </p:txBody>
      </p:sp>
    </p:spTree>
    <p:extLst>
      <p:ext uri="{BB962C8B-B14F-4D97-AF65-F5344CB8AC3E}">
        <p14:creationId xmlns:p14="http://schemas.microsoft.com/office/powerpoint/2010/main" val="1133695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6016" y="700162"/>
            <a:ext cx="3672408" cy="5509200"/>
          </a:xfrm>
          <a:prstGeom prst="rect">
            <a:avLst/>
          </a:prstGeom>
        </p:spPr>
        <p:txBody>
          <a:bodyPr wrap="square">
            <a:spAutoFit/>
          </a:bodyPr>
          <a:lstStyle/>
          <a:p>
            <a:endParaRPr lang="ru-RU" sz="1600" dirty="0" smtClean="0"/>
          </a:p>
          <a:p>
            <a:r>
              <a:rPr lang="ru-RU" sz="1600" dirty="0" smtClean="0"/>
              <a:t>В одной руке – полупустой чемодан с томиком стихов, в другой – письмо из потустороннего мира, а в телефоне – переписка с Максимом. Вот они, три причины, заставившие Полину бросить все и срочно прилететь в Санкт-Петербург. Но Максим, который обещал познакомить Полину с городом, внезапно уезжает в командировку и не приходит на встречу. Зато вместо него вдруг появляется Андрей. Нет, целых два Андрея. Оба готовы с утра до глубокой ночи показывать Полине Петербург, оба смотрят на нее влюбленными глазами. А Полина все ждет Максима. Открывая для себя город, подаривший первую любовь ее бабушке и поэту </a:t>
            </a:r>
            <a:r>
              <a:rPr lang="ru-RU" sz="1600" dirty="0" err="1" smtClean="0"/>
              <a:t>Таганову</a:t>
            </a:r>
            <a:r>
              <a:rPr lang="ru-RU" sz="1600" dirty="0" smtClean="0"/>
              <a:t>, она, кажется, тоже находит свою любовь. Но для кого бьется ее сердце?  </a:t>
            </a:r>
            <a:endParaRPr lang="ru-RU" sz="1600" dirty="0"/>
          </a:p>
        </p:txBody>
      </p:sp>
      <p:pic>
        <p:nvPicPr>
          <p:cNvPr id="3074" name="Picture 2" descr="F:\Новая папка (3)\каникулы в с-п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708" y="1628799"/>
            <a:ext cx="2766188" cy="458056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520" y="404664"/>
            <a:ext cx="4104456" cy="954107"/>
          </a:xfrm>
          <a:prstGeom prst="rect">
            <a:avLst/>
          </a:prstGeom>
        </p:spPr>
        <p:txBody>
          <a:bodyPr wrap="square">
            <a:spAutoFit/>
          </a:bodyPr>
          <a:lstStyle/>
          <a:p>
            <a:r>
              <a:rPr lang="ru-RU" sz="1400" dirty="0"/>
              <a:t>Богатырева, Татьяна. </a:t>
            </a:r>
          </a:p>
          <a:p>
            <a:r>
              <a:rPr lang="ru-RU" sz="1400" dirty="0"/>
              <a:t>Каникулы в Санкт-Петербурге [Текст] : роман / Т. Богатырева . - М. : РОСМЭН, 2019. - 239 с. - (</a:t>
            </a:r>
            <a:r>
              <a:rPr lang="ru-RU" sz="1400" dirty="0" err="1"/>
              <a:t>Love&amp;Travel</a:t>
            </a:r>
            <a:r>
              <a:rPr lang="ru-RU" sz="1400" dirty="0"/>
              <a:t>). </a:t>
            </a:r>
          </a:p>
        </p:txBody>
      </p:sp>
    </p:spTree>
    <p:extLst>
      <p:ext uri="{BB962C8B-B14F-4D97-AF65-F5344CB8AC3E}">
        <p14:creationId xmlns:p14="http://schemas.microsoft.com/office/powerpoint/2010/main" val="87790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6016" y="1169586"/>
            <a:ext cx="4250142" cy="5047536"/>
          </a:xfrm>
          <a:prstGeom prst="rect">
            <a:avLst/>
          </a:prstGeom>
        </p:spPr>
        <p:txBody>
          <a:bodyPr wrap="square">
            <a:spAutoFit/>
          </a:bodyPr>
          <a:lstStyle/>
          <a:p>
            <a:r>
              <a:rPr lang="ru-RU" sz="1400" dirty="0" smtClean="0"/>
              <a:t>Михаил Елизаров – прозаик, музыкант, автор романов «</a:t>
            </a:r>
            <a:r>
              <a:rPr lang="ru-RU" sz="1400" dirty="0" err="1" smtClean="0"/>
              <a:t>Pasternak</a:t>
            </a:r>
            <a:r>
              <a:rPr lang="ru-RU" sz="1400" dirty="0" smtClean="0"/>
              <a:t>» и «Мультики» (шорт-лист премии «</a:t>
            </a:r>
            <a:r>
              <a:rPr lang="ru-RU" sz="1400" dirty="0" err="1" smtClean="0"/>
              <a:t>Нацбест</a:t>
            </a:r>
            <a:r>
              <a:rPr lang="ru-RU" sz="1400" dirty="0" smtClean="0"/>
              <a:t>»), сборников рассказов «Ногти», «Мы вышли покурить на 17 лет…» и других.</a:t>
            </a:r>
          </a:p>
          <a:p>
            <a:r>
              <a:rPr lang="ru-RU" sz="1400" dirty="0" smtClean="0"/>
              <a:t>«Библиотекарь» – роман, удостоенный премии «Русский </a:t>
            </a:r>
            <a:r>
              <a:rPr lang="ru-RU" sz="1400" dirty="0" err="1" smtClean="0"/>
              <a:t>Букер</a:t>
            </a:r>
            <a:r>
              <a:rPr lang="ru-RU" sz="1400" dirty="0" smtClean="0"/>
              <a:t>» и породивший скандалы и дискуссии в обществе; роман о священных текстах – но без «книжной пыли» Борхеса и Эко: книги здесь используются по прямому архетипическому назначению – оправленные в металл, они сокрушают слабенькие черепные коробки, ломают судьбы, зовут на костер и вторгаются в ткань мироздания.</a:t>
            </a:r>
          </a:p>
          <a:p>
            <a:r>
              <a:rPr lang="ru-RU" sz="1400" dirty="0" smtClean="0"/>
              <a:t>…скучнейшие производственные романы всеми забытого советского писателя Громова спустя годы после его смерти обнаруживают в себе магические свойства: каждый способен наделить читателя сверхъестественными способностями. Важен не только текст, но и типографская краска и бумага; за раритетами охотятся несколько сект библиофилов, за право читать Книгу приходится сражаться с топором в руке…</a:t>
            </a:r>
            <a:endParaRPr lang="ru-RU" sz="1400" dirty="0"/>
          </a:p>
        </p:txBody>
      </p:sp>
      <p:pic>
        <p:nvPicPr>
          <p:cNvPr id="1026" name="Picture 2" descr="F:\Новая папка (3)\библиотекарь.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254" y="1752842"/>
            <a:ext cx="2997837" cy="471358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76781" y="332656"/>
            <a:ext cx="3647147" cy="1169551"/>
          </a:xfrm>
          <a:prstGeom prst="rect">
            <a:avLst/>
          </a:prstGeom>
        </p:spPr>
        <p:txBody>
          <a:bodyPr wrap="square">
            <a:spAutoFit/>
          </a:bodyPr>
          <a:lstStyle/>
          <a:p>
            <a:r>
              <a:rPr lang="ru-RU" sz="1400" dirty="0"/>
              <a:t>Елизаров, Михаил </a:t>
            </a:r>
            <a:r>
              <a:rPr lang="ru-RU" sz="1400" dirty="0" smtClean="0"/>
              <a:t>Юрьевич Библиотекарь </a:t>
            </a:r>
            <a:r>
              <a:rPr lang="ru-RU" sz="1400" dirty="0"/>
              <a:t>[Текст] : роман / М. Ю. Елизаров. - М. : АСТ : Редакция Елены Шубиной, 2019. - 477 с. - (Эксклюзивная новая классика). </a:t>
            </a:r>
          </a:p>
        </p:txBody>
      </p:sp>
    </p:spTree>
    <p:extLst>
      <p:ext uri="{BB962C8B-B14F-4D97-AF65-F5344CB8AC3E}">
        <p14:creationId xmlns:p14="http://schemas.microsoft.com/office/powerpoint/2010/main" val="30943640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80112" y="1340768"/>
            <a:ext cx="3096344" cy="5016758"/>
          </a:xfrm>
          <a:prstGeom prst="rect">
            <a:avLst/>
          </a:prstGeom>
        </p:spPr>
        <p:txBody>
          <a:bodyPr wrap="square">
            <a:spAutoFit/>
          </a:bodyPr>
          <a:lstStyle/>
          <a:p>
            <a:r>
              <a:rPr lang="ru-RU" sz="1600" dirty="0" smtClean="0"/>
              <a:t>После смерти жены прошло больше года, и Георгий Пестряков чувствует, что пора возвращаться к жизни. Красавица Аня – дочь друзей семьи, идеально подходит на роль новой спутницы жизни, она умна, красива и интеллигентна. А многолетняя любовница Нина пусть остается в прошлом, ей нет места в новом счастье </a:t>
            </a:r>
            <a:r>
              <a:rPr lang="ru-RU" sz="1600" dirty="0" err="1" smtClean="0"/>
              <a:t>Пестрякова</a:t>
            </a:r>
            <a:r>
              <a:rPr lang="ru-RU" sz="1600" dirty="0" smtClean="0"/>
              <a:t>. Он уже готовится к свадьбе, но тут у подполковника полиции </a:t>
            </a:r>
            <a:r>
              <a:rPr lang="ru-RU" sz="1600" dirty="0" err="1" smtClean="0"/>
              <a:t>Зиганшина</a:t>
            </a:r>
            <a:r>
              <a:rPr lang="ru-RU" sz="1600" dirty="0" smtClean="0"/>
              <a:t> появляются сомнения: а действительно ли Карина </a:t>
            </a:r>
            <a:r>
              <a:rPr lang="ru-RU" sz="1600" dirty="0" err="1" smtClean="0"/>
              <a:t>Пестрякова</a:t>
            </a:r>
            <a:r>
              <a:rPr lang="ru-RU" sz="1600" dirty="0" smtClean="0"/>
              <a:t> была убита сумасшедшим или это инсценировка?</a:t>
            </a:r>
            <a:endParaRPr lang="ru-RU" sz="1600" dirty="0"/>
          </a:p>
        </p:txBody>
      </p:sp>
      <p:pic>
        <p:nvPicPr>
          <p:cNvPr id="48130" name="Picture 2" descr="F:\Новая папка (3)\воронов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8175" y="1916832"/>
            <a:ext cx="2825776" cy="459830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520" y="631776"/>
            <a:ext cx="4572000" cy="954107"/>
          </a:xfrm>
          <a:prstGeom prst="rect">
            <a:avLst/>
          </a:prstGeom>
        </p:spPr>
        <p:txBody>
          <a:bodyPr>
            <a:spAutoFit/>
          </a:bodyPr>
          <a:lstStyle/>
          <a:p>
            <a:r>
              <a:rPr lang="ru-RU" sz="1400" dirty="0"/>
              <a:t>Воронова, Мария Владимировна. </a:t>
            </a:r>
          </a:p>
          <a:p>
            <a:r>
              <a:rPr lang="ru-RU" sz="1400" dirty="0"/>
              <a:t>Судьба без обязательств [Текст] / М. В. Воронова. - М. : </a:t>
            </a:r>
            <a:r>
              <a:rPr lang="ru-RU" sz="1400" dirty="0" err="1"/>
              <a:t>Эксмо</a:t>
            </a:r>
            <a:r>
              <a:rPr lang="ru-RU" sz="1400" dirty="0"/>
              <a:t>, 2019. - 315 с. - (Большая любовь. Романы М. Вороновой). </a:t>
            </a:r>
          </a:p>
        </p:txBody>
      </p:sp>
    </p:spTree>
    <p:extLst>
      <p:ext uri="{BB962C8B-B14F-4D97-AF65-F5344CB8AC3E}">
        <p14:creationId xmlns:p14="http://schemas.microsoft.com/office/powerpoint/2010/main" val="3214039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60032" y="394692"/>
            <a:ext cx="3960440" cy="6001643"/>
          </a:xfrm>
          <a:prstGeom prst="rect">
            <a:avLst/>
          </a:prstGeom>
        </p:spPr>
        <p:txBody>
          <a:bodyPr wrap="square">
            <a:spAutoFit/>
          </a:bodyPr>
          <a:lstStyle/>
          <a:p>
            <a:r>
              <a:rPr lang="ru-RU" sz="1600" dirty="0" smtClean="0"/>
              <a:t>Как часто то, во что мы искренне верим, оказывается заблуждением, а то, что боимся потерять, оборачивается иллюзией. Для Ники, героини повести «Я отпускаю тебя», оказалось достаточно нескольких дней, чтобы понять: жизнь, которую она строила долгих восемь лет, она придумала себе сама. Сама навязала себе правила, по которым живет, а Илья, без которого, казалось, не могла прожить и минуты, на самом деле далек от идеала: она пожертвовала ради него всем, а он не хочет ради нее поступиться ни толикой своего комфорта и спокойствия и при этом делает несчастной не только ее, но и собственную жену, которая не может не догадываться о его многолетней связи на стороне. И оказалось, что произнести слова «Я тебя отпускаю» гораздо проще, чем ей представлялось. И не надо жалеть о разрушенных замках, если это были </a:t>
            </a:r>
            <a:endParaRPr lang="ru-RU" sz="1600" dirty="0"/>
          </a:p>
          <a:p>
            <a:r>
              <a:rPr lang="ru-RU" sz="1600" dirty="0"/>
              <a:t>з</a:t>
            </a:r>
            <a:r>
              <a:rPr lang="ru-RU" sz="1600" dirty="0" smtClean="0"/>
              <a:t>амки из песка.</a:t>
            </a:r>
            <a:endParaRPr lang="ru-RU" sz="1600" dirty="0"/>
          </a:p>
        </p:txBody>
      </p:sp>
      <p:pic>
        <p:nvPicPr>
          <p:cNvPr id="51202" name="Picture 2" descr="F:\Новая папка (3)\МЕТЛИЦКА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009745"/>
            <a:ext cx="2795832" cy="439248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0530" y="546375"/>
            <a:ext cx="4348349" cy="954107"/>
          </a:xfrm>
          <a:prstGeom prst="rect">
            <a:avLst/>
          </a:prstGeom>
        </p:spPr>
        <p:txBody>
          <a:bodyPr wrap="square">
            <a:spAutoFit/>
          </a:bodyPr>
          <a:lstStyle/>
          <a:p>
            <a:r>
              <a:rPr lang="ru-RU" sz="1400" dirty="0" err="1"/>
              <a:t>Метлицкая</a:t>
            </a:r>
            <a:r>
              <a:rPr lang="ru-RU" sz="1400" dirty="0"/>
              <a:t>, Мария. </a:t>
            </a:r>
          </a:p>
          <a:p>
            <a:r>
              <a:rPr lang="ru-RU" sz="1400" dirty="0"/>
              <a:t>Я тебя отпускаю [Текст] : художественная лит-</a:t>
            </a:r>
            <a:r>
              <a:rPr lang="ru-RU" sz="1400" dirty="0" err="1"/>
              <a:t>ра</a:t>
            </a:r>
            <a:r>
              <a:rPr lang="ru-RU" sz="1400" dirty="0"/>
              <a:t> / М. </a:t>
            </a:r>
            <a:r>
              <a:rPr lang="ru-RU" sz="1400" dirty="0" err="1"/>
              <a:t>Метлицкая</a:t>
            </a:r>
            <a:r>
              <a:rPr lang="ru-RU" sz="1400" dirty="0"/>
              <a:t>. - М. : </a:t>
            </a:r>
            <a:r>
              <a:rPr lang="ru-RU" sz="1400" dirty="0" err="1"/>
              <a:t>Эксмо</a:t>
            </a:r>
            <a:r>
              <a:rPr lang="ru-RU" sz="1400" dirty="0"/>
              <a:t>, 2019. - 350 с. - (Женские судьбы. Уютная проза Марии </a:t>
            </a:r>
            <a:r>
              <a:rPr lang="ru-RU" sz="1400" dirty="0" err="1"/>
              <a:t>Метлицко</a:t>
            </a:r>
            <a:endParaRPr lang="ru-RU" sz="1400" dirty="0"/>
          </a:p>
        </p:txBody>
      </p:sp>
    </p:spTree>
    <p:extLst>
      <p:ext uri="{BB962C8B-B14F-4D97-AF65-F5344CB8AC3E}">
        <p14:creationId xmlns:p14="http://schemas.microsoft.com/office/powerpoint/2010/main" val="31577706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64088" y="725792"/>
            <a:ext cx="3168352" cy="5478423"/>
          </a:xfrm>
          <a:prstGeom prst="rect">
            <a:avLst/>
          </a:prstGeom>
        </p:spPr>
        <p:txBody>
          <a:bodyPr wrap="square">
            <a:spAutoFit/>
          </a:bodyPr>
          <a:lstStyle/>
          <a:p>
            <a:r>
              <a:rPr lang="ru-RU" sz="1400" dirty="0" smtClean="0"/>
              <a:t>Аннотация к книге "Пик интуиции"</a:t>
            </a:r>
          </a:p>
          <a:p>
            <a:r>
              <a:rPr lang="ru-RU" sz="1400" dirty="0" smtClean="0"/>
              <a:t>Если ты не можешь поехать на Мальдивы, то никто не мешает тебе хотя бы об этом помечтать. И посмотреть красивые фотографии, которые прислала из этого, как говорят, рая на земле твоя хорошая знакомая. Она сейчас на Мальдивах с мужем и лучшей подругой. Только что-то тут не то, в этих фото. Алексей Леонидов даже готов поставить свою интуицию сыщика против интуиции жены: с её коллегой Варенькой Коняевой случилось что-то ужасное. А эти красивые снимки - лишь ширма. Да и Варя ли их сделала? Она ли пишет все эти письма? Алексею ясно одно: с райского острова они вернутся не втроем, а вдвоем. Третий лишний. Только вот, как вычислить этого третьего? Разве что еще раз внимательно просмотреть на эти яркие, красочные и, как выяснилось, такие роковые мальдивские фото.</a:t>
            </a:r>
          </a:p>
          <a:p>
            <a:endParaRPr lang="ru-RU" sz="1400" dirty="0"/>
          </a:p>
        </p:txBody>
      </p:sp>
      <p:pic>
        <p:nvPicPr>
          <p:cNvPr id="5122" name="Picture 2" descr="F:\Новая папка (3)\андреев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772816"/>
            <a:ext cx="3007157" cy="464742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59807" y="695598"/>
            <a:ext cx="4572000" cy="954107"/>
          </a:xfrm>
          <a:prstGeom prst="rect">
            <a:avLst/>
          </a:prstGeom>
        </p:spPr>
        <p:txBody>
          <a:bodyPr>
            <a:spAutoFit/>
          </a:bodyPr>
          <a:lstStyle/>
          <a:p>
            <a:r>
              <a:rPr lang="ru-RU" sz="1400" dirty="0"/>
              <a:t>Андреева, Наталья Вячеславовна. </a:t>
            </a:r>
          </a:p>
          <a:p>
            <a:r>
              <a:rPr lang="ru-RU" sz="1400" dirty="0"/>
              <a:t>Пик интуиции [Текст] : роман / Н. В. Андреева. - М. : АСТ, 2018. - 319 с. - (Бестселлеры Натальи Андреевой). </a:t>
            </a:r>
          </a:p>
        </p:txBody>
      </p:sp>
    </p:spTree>
    <p:extLst>
      <p:ext uri="{BB962C8B-B14F-4D97-AF65-F5344CB8AC3E}">
        <p14:creationId xmlns:p14="http://schemas.microsoft.com/office/powerpoint/2010/main" val="782012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64088" y="764704"/>
            <a:ext cx="3240360" cy="5478423"/>
          </a:xfrm>
          <a:prstGeom prst="rect">
            <a:avLst/>
          </a:prstGeom>
        </p:spPr>
        <p:txBody>
          <a:bodyPr wrap="square">
            <a:spAutoFit/>
          </a:bodyPr>
          <a:lstStyle/>
          <a:p>
            <a:r>
              <a:rPr lang="ru-RU" sz="1400" dirty="0" smtClean="0"/>
              <a:t> Лена с детства слышала деревенские легенды о призраках в разрушенной княжеской усадьбе. Они не давали покоя ее обитателям, но, даже когда усадьба опустела и обветшала, привидения ее не покинули. Все сторонились проклятого места, а Лена видела в нем красоту и мечтала о восстановлении усадьбы. Познакомившись с богатым мужчиной, она пустила в ход все свои чары, чтобы вдохновить его на это…</a:t>
            </a:r>
          </a:p>
          <a:p>
            <a:r>
              <a:rPr lang="ru-RU" sz="1400" dirty="0" smtClean="0"/>
              <a:t>И ей удалось! Сын столичного олигарха согласился вложить миллионы в реконструкцию. Он привез с собой архитектора и двух чудаков, называвших себя охотниками за привидениями. Все они остались в усадьбе на ночь – кто смеха ради, кто в надежде увидеть призраков. А когда проснулись, оказалось, что один из них мертв…</a:t>
            </a:r>
            <a:endParaRPr lang="ru-RU" sz="1400" dirty="0"/>
          </a:p>
        </p:txBody>
      </p:sp>
      <p:pic>
        <p:nvPicPr>
          <p:cNvPr id="47106" name="Picture 2" descr="F:\Новая папка (3)\володарска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206" y="1628800"/>
            <a:ext cx="3042770" cy="487623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48591" y="311112"/>
            <a:ext cx="4023409" cy="1169551"/>
          </a:xfrm>
          <a:prstGeom prst="rect">
            <a:avLst/>
          </a:prstGeom>
        </p:spPr>
        <p:txBody>
          <a:bodyPr wrap="square">
            <a:spAutoFit/>
          </a:bodyPr>
          <a:lstStyle/>
          <a:p>
            <a:r>
              <a:rPr lang="ru-RU" sz="1400" dirty="0"/>
              <a:t>Володарская, Ольга. </a:t>
            </a:r>
          </a:p>
          <a:p>
            <a:r>
              <a:rPr lang="ru-RU" sz="1400" dirty="0"/>
              <a:t>Первая жизнь, вторая жизнь [Текст] : роман / О. Володарская . - М. : </a:t>
            </a:r>
            <a:r>
              <a:rPr lang="ru-RU" sz="1400" dirty="0" err="1"/>
              <a:t>Эксмо</a:t>
            </a:r>
            <a:r>
              <a:rPr lang="ru-RU" sz="1400" dirty="0"/>
              <a:t>, 2019. - 314 с. - (Никаких запретных тем! Остросюжетная проза О. Володарской). </a:t>
            </a:r>
          </a:p>
        </p:txBody>
      </p:sp>
    </p:spTree>
    <p:extLst>
      <p:ext uri="{BB962C8B-B14F-4D97-AF65-F5344CB8AC3E}">
        <p14:creationId xmlns:p14="http://schemas.microsoft.com/office/powerpoint/2010/main" val="13052047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32040" y="476672"/>
            <a:ext cx="3672408" cy="5478423"/>
          </a:xfrm>
          <a:prstGeom prst="rect">
            <a:avLst/>
          </a:prstGeom>
        </p:spPr>
        <p:txBody>
          <a:bodyPr wrap="square">
            <a:spAutoFit/>
          </a:bodyPr>
          <a:lstStyle/>
          <a:p>
            <a:r>
              <a:rPr lang="ru-RU" sz="1400" dirty="0" smtClean="0"/>
              <a:t>Три девицы вечерком отравились все чайком… Возможно, это было бы смешно, если бы не было так грустно. В элитном особняке богатого предпринимателя Андрея Красавина одна за другой скончались три домработницы. Надя от инсульта, Настя от астмы, а крепкая и здоровая, как космонавт, Кристина – от инсульта и диабета в придачу. Выяснилось, что девушки в последнее время баловали себя ароматным цветочным чайком из большой банки, невесть откуда взявшейся. Теща Красавина, Анна Григорьевна </a:t>
            </a:r>
            <a:r>
              <a:rPr lang="ru-RU" sz="1400" dirty="0" err="1" smtClean="0"/>
              <a:t>Шляхтина-Энгельман</a:t>
            </a:r>
            <a:r>
              <a:rPr lang="ru-RU" sz="1400" dirty="0" smtClean="0"/>
              <a:t>, примчалась к Татьяне Сергеевой и стала умолять ее разобраться во всей этой чертовщине. Чтобы не спугнуть злоумышленника и не привлечь лишнего внимания, Таня решила внедриться в дом Красавина под видом очередной домработницы… Начальница особой бригады и не подозревала, какие скелеты она обнаружит в шкафах этого семейного гнездышка! </a:t>
            </a:r>
            <a:endParaRPr lang="ru-RU" sz="1400" dirty="0"/>
          </a:p>
        </p:txBody>
      </p:sp>
      <p:pic>
        <p:nvPicPr>
          <p:cNvPr id="13314" name="Picture 2" descr="F:\Новая папка (3)\донцова герасим.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064" y="1772816"/>
            <a:ext cx="2907827" cy="471420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23528" y="332656"/>
            <a:ext cx="4100846" cy="954107"/>
          </a:xfrm>
          <a:prstGeom prst="rect">
            <a:avLst/>
          </a:prstGeom>
        </p:spPr>
        <p:txBody>
          <a:bodyPr wrap="square">
            <a:spAutoFit/>
          </a:bodyPr>
          <a:lstStyle/>
          <a:p>
            <a:r>
              <a:rPr lang="ru-RU" sz="1400" dirty="0"/>
              <a:t>Донцова, Дарья Аркадьевна. </a:t>
            </a:r>
          </a:p>
          <a:p>
            <a:r>
              <a:rPr lang="ru-RU" sz="1400" dirty="0"/>
              <a:t>Мохнатая лапа Герасима [Текст] : роман / Д. А. Донцова. - М. : </a:t>
            </a:r>
            <a:r>
              <a:rPr lang="ru-RU" sz="1400" dirty="0" err="1"/>
              <a:t>Эксмо</a:t>
            </a:r>
            <a:r>
              <a:rPr lang="ru-RU" sz="1400" dirty="0"/>
              <a:t>, 2019. - 316 с. - (Иронический детектив). </a:t>
            </a:r>
          </a:p>
        </p:txBody>
      </p:sp>
    </p:spTree>
    <p:extLst>
      <p:ext uri="{BB962C8B-B14F-4D97-AF65-F5344CB8AC3E}">
        <p14:creationId xmlns:p14="http://schemas.microsoft.com/office/powerpoint/2010/main" val="1475472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76056" y="474345"/>
            <a:ext cx="3240360" cy="5909310"/>
          </a:xfrm>
          <a:prstGeom prst="rect">
            <a:avLst/>
          </a:prstGeom>
        </p:spPr>
        <p:txBody>
          <a:bodyPr wrap="square">
            <a:spAutoFit/>
          </a:bodyPr>
          <a:lstStyle/>
          <a:p>
            <a:r>
              <a:rPr lang="ru-RU" sz="1400" dirty="0" smtClean="0"/>
              <a:t>Да уж, трудно опровергнуть эмоциональное изречение великого поэта: «Весь мир – театр, а люди в нем актеры». Столь бурный вулкан страстей, интриг и измен, вскипевший за кулисами театра «Семь гномов», даже самым гениальным лицедеям ни за что не сыграть! Прямо в театре убивают актрису Ирину </a:t>
            </a:r>
            <a:r>
              <a:rPr lang="ru-RU" sz="1400" dirty="0" err="1" smtClean="0"/>
              <a:t>Булову</a:t>
            </a:r>
            <a:r>
              <a:rPr lang="ru-RU" sz="1400" dirty="0" smtClean="0"/>
              <a:t>. Да-да, ту самую любовницу главного режиссера Никиты Сергеевича, ловеласа и хвастуна, деспота и любителя молоденьких актрис. И кто попадает под подозрение в первую очередь? Конечно же, супруга Никиты – директор «Семи гномов» Раиса </a:t>
            </a:r>
            <a:r>
              <a:rPr lang="ru-RU" sz="1400" dirty="0" err="1" smtClean="0"/>
              <a:t>Горкина</a:t>
            </a:r>
            <a:r>
              <a:rPr lang="ru-RU" sz="1400" dirty="0" smtClean="0"/>
              <a:t>.</a:t>
            </a:r>
          </a:p>
          <a:p>
            <a:r>
              <a:rPr lang="ru-RU" sz="1400" dirty="0" smtClean="0"/>
              <a:t>Что ж, мотив вроде ясен. </a:t>
            </a:r>
            <a:r>
              <a:rPr lang="ru-RU" sz="1400" dirty="0" err="1" smtClean="0"/>
              <a:t>Пазл</a:t>
            </a:r>
            <a:r>
              <a:rPr lang="ru-RU" sz="1400" dirty="0" smtClean="0"/>
              <a:t> сложился? Ага, как бы не так! Виола Тараканова, которая оказалась в театре в момент преступления, очень скоро поняла, что самая захватывающая игра разворачивается вовсе не на сцене, а вокруг страшной семейной тайны… </a:t>
            </a:r>
            <a:endParaRPr lang="ru-RU" sz="1400" dirty="0"/>
          </a:p>
        </p:txBody>
      </p:sp>
      <p:pic>
        <p:nvPicPr>
          <p:cNvPr id="12290" name="Picture 2" descr="F:\Новая папка (3)\донцова бинокл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72816"/>
            <a:ext cx="2880320" cy="461724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79512" y="524812"/>
            <a:ext cx="4032448" cy="954107"/>
          </a:xfrm>
          <a:prstGeom prst="rect">
            <a:avLst/>
          </a:prstGeom>
        </p:spPr>
        <p:txBody>
          <a:bodyPr wrap="square">
            <a:spAutoFit/>
          </a:bodyPr>
          <a:lstStyle/>
          <a:p>
            <a:r>
              <a:rPr lang="ru-RU" sz="1400" dirty="0"/>
              <a:t>Донцова, Дарья Аркадьевна. </a:t>
            </a:r>
          </a:p>
          <a:p>
            <a:r>
              <a:rPr lang="ru-RU" sz="1400" dirty="0"/>
              <a:t>Бинокль для всевидящего ока [Текст] : роман / Д. А. Донцова. - М. : </a:t>
            </a:r>
            <a:r>
              <a:rPr lang="ru-RU" sz="1400" dirty="0" err="1"/>
              <a:t>Эксмо</a:t>
            </a:r>
            <a:r>
              <a:rPr lang="ru-RU" sz="1400" dirty="0"/>
              <a:t>, 2019. - 347 с. - (Иронический детектив). </a:t>
            </a:r>
          </a:p>
        </p:txBody>
      </p:sp>
    </p:spTree>
    <p:extLst>
      <p:ext uri="{BB962C8B-B14F-4D97-AF65-F5344CB8AC3E}">
        <p14:creationId xmlns:p14="http://schemas.microsoft.com/office/powerpoint/2010/main" val="3223350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20072" y="517848"/>
            <a:ext cx="3384376" cy="5909310"/>
          </a:xfrm>
          <a:prstGeom prst="rect">
            <a:avLst/>
          </a:prstGeom>
        </p:spPr>
        <p:txBody>
          <a:bodyPr wrap="square">
            <a:spAutoFit/>
          </a:bodyPr>
          <a:lstStyle/>
          <a:p>
            <a:r>
              <a:rPr lang="ru-RU" sz="1400" dirty="0" smtClean="0"/>
              <a:t>Вороне как-то бог послал кусочек сыра! Нет, не так… Однажды попугай вцепился клювом в булку! Вот это уже похоже на правду. С этого, собственно, все и началось. Обедала Степанида Козлова в загородном доме семьи </a:t>
            </a:r>
            <a:r>
              <a:rPr lang="ru-RU" sz="1400" dirty="0" err="1" smtClean="0"/>
              <a:t>Монтини</a:t>
            </a:r>
            <a:r>
              <a:rPr lang="ru-RU" sz="1400" dirty="0" smtClean="0"/>
              <a:t>. Вдруг откуда ни возьмись к столу подлетело нечто большое, разноцветное, схватило плюшку и слиняло. Ворюгой оказался соседский попугай. Вскоре грянула и шокирующая новость: вкусивший запретный плод попугай откинул лапы, а следом за ним отбросила тапки и соседская старушка Варвара, которая от врожденной жадности эту булочку за попугаем доела. Что самое скверное – два года назад, отведав похожую булочку, умерла Нина – молодая невестка семьи </a:t>
            </a:r>
            <a:r>
              <a:rPr lang="ru-RU" sz="1400" dirty="0" err="1" smtClean="0"/>
              <a:t>Монтини</a:t>
            </a:r>
            <a:r>
              <a:rPr lang="ru-RU" sz="1400" dirty="0" smtClean="0"/>
              <a:t>. В обоих случаях десерт был явно отравлен. Так, постойте! А кто эти проклятые булочки, будь они неладны, туда все время таскает? Держитесь за стул! Степа. Любимица фортуны Степанида Козлова. И теперь она главная подозреваемая…</a:t>
            </a:r>
            <a:endParaRPr lang="ru-RU" sz="1400" dirty="0"/>
          </a:p>
        </p:txBody>
      </p:sp>
      <p:pic>
        <p:nvPicPr>
          <p:cNvPr id="14338" name="Picture 2" descr="F:\Новая папка (3)\донцова палочк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527" y="1628800"/>
            <a:ext cx="3104012" cy="48935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53630" y="458669"/>
            <a:ext cx="4572000" cy="954107"/>
          </a:xfrm>
          <a:prstGeom prst="rect">
            <a:avLst/>
          </a:prstGeom>
        </p:spPr>
        <p:txBody>
          <a:bodyPr>
            <a:spAutoFit/>
          </a:bodyPr>
          <a:lstStyle/>
          <a:p>
            <a:r>
              <a:rPr lang="ru-RU" sz="1400" dirty="0"/>
              <a:t>Донцова, Дарья Аркадьевна. </a:t>
            </a:r>
          </a:p>
          <a:p>
            <a:r>
              <a:rPr lang="ru-RU" sz="1400" dirty="0"/>
              <a:t>Вредная волшебная палочка [Текст] : художественная лит-</a:t>
            </a:r>
            <a:r>
              <a:rPr lang="ru-RU" sz="1400" dirty="0" err="1"/>
              <a:t>ра</a:t>
            </a:r>
            <a:r>
              <a:rPr lang="ru-RU" sz="1400" dirty="0"/>
              <a:t> / Д. А. Донцова. - М. : </a:t>
            </a:r>
            <a:r>
              <a:rPr lang="ru-RU" sz="1400" dirty="0" err="1"/>
              <a:t>Эксмо</a:t>
            </a:r>
            <a:r>
              <a:rPr lang="ru-RU" sz="1400" dirty="0"/>
              <a:t>, 2019. - 315 с. - (Иронический детектив). </a:t>
            </a:r>
          </a:p>
        </p:txBody>
      </p:sp>
    </p:spTree>
    <p:extLst>
      <p:ext uri="{BB962C8B-B14F-4D97-AF65-F5344CB8AC3E}">
        <p14:creationId xmlns:p14="http://schemas.microsoft.com/office/powerpoint/2010/main" val="3782716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58862" y="1045705"/>
            <a:ext cx="3501570" cy="5262979"/>
          </a:xfrm>
          <a:prstGeom prst="rect">
            <a:avLst/>
          </a:prstGeom>
        </p:spPr>
        <p:txBody>
          <a:bodyPr wrap="square">
            <a:spAutoFit/>
          </a:bodyPr>
          <a:lstStyle/>
          <a:p>
            <a:endParaRPr lang="ru-RU" sz="1600" dirty="0" smtClean="0"/>
          </a:p>
          <a:p>
            <a:r>
              <a:rPr lang="ru-RU" sz="1600" dirty="0" smtClean="0"/>
              <a:t>Роза коротала вечера в кофейне, отгородившись от окружающих томиком Шекспира. Но однажды к ней подсел незнакомец. Он вовлек ее в долгий странный разговор за чашкой кофе и дал ей книгу, от которой девушка не смогла оторваться. С каждой страницей она все больше погружалась в мир главного героя – жестокий, загадочный и полный неподдельных чувств…</a:t>
            </a:r>
          </a:p>
          <a:p>
            <a:r>
              <a:rPr lang="ru-RU" sz="1600" dirty="0" smtClean="0"/>
              <a:t>Романтический сборник Вячеслава Праха стал настоящей сенсацией в Сети. Более 50000 читателей уже разобрали «Кофейню» на цитаты, сделав книгу одним из самых ярких писательских дебютов последних лет. </a:t>
            </a:r>
          </a:p>
          <a:p>
            <a:endParaRPr lang="ru-RU" sz="1600" dirty="0"/>
          </a:p>
        </p:txBody>
      </p:sp>
      <p:pic>
        <p:nvPicPr>
          <p:cNvPr id="39938" name="Picture 2" descr="F:\Новая папка (3)\кофей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12776"/>
            <a:ext cx="3031630" cy="489654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971600" y="214708"/>
            <a:ext cx="2592288" cy="954107"/>
          </a:xfrm>
          <a:prstGeom prst="rect">
            <a:avLst/>
          </a:prstGeom>
        </p:spPr>
        <p:txBody>
          <a:bodyPr wrap="square">
            <a:spAutoFit/>
          </a:bodyPr>
          <a:lstStyle/>
          <a:p>
            <a:r>
              <a:rPr lang="ru-RU" sz="1400" dirty="0"/>
              <a:t>Прах, Вячеслав. </a:t>
            </a:r>
          </a:p>
          <a:p>
            <a:r>
              <a:rPr lang="ru-RU" sz="1400" dirty="0"/>
              <a:t>Кофейня [Текст] : повесть, рассказы / В. Прах. - М. : АСТ, 2019. - 287 с</a:t>
            </a:r>
          </a:p>
        </p:txBody>
      </p:sp>
    </p:spTree>
    <p:extLst>
      <p:ext uri="{BB962C8B-B14F-4D97-AF65-F5344CB8AC3E}">
        <p14:creationId xmlns:p14="http://schemas.microsoft.com/office/powerpoint/2010/main" val="1323956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4048" y="1200944"/>
            <a:ext cx="3384376" cy="5262979"/>
          </a:xfrm>
          <a:prstGeom prst="rect">
            <a:avLst/>
          </a:prstGeom>
        </p:spPr>
        <p:txBody>
          <a:bodyPr wrap="square">
            <a:spAutoFit/>
          </a:bodyPr>
          <a:lstStyle/>
          <a:p>
            <a:r>
              <a:rPr lang="ru-RU" sz="1600" dirty="0" smtClean="0"/>
              <a:t>После ошеломляющего успеха «Кофейни» число поклонников творчества Вячеслава Праха перевалило за четверть миллиона человек! Книга стала событием 2016 года и взволновала сердца тысяч читателей по всей стране и за ее пределами. Новый роман возвращает нас в волшебную атмосферу «Кофейни». Перед нами – пронзительная и трогательная история любви, проходящей все стадии: опьянение, охлаждение, разлука, невозможность существовать ни вместе, ни порознь. Любви, которая никого не щадит. Романтичной и жестокой, с неожиданным финалом. </a:t>
            </a:r>
            <a:endParaRPr lang="ru-RU" sz="1600" dirty="0"/>
          </a:p>
        </p:txBody>
      </p:sp>
      <p:pic>
        <p:nvPicPr>
          <p:cNvPr id="40962" name="Picture 2" descr="F:\Новая папка (3)\коф в париже.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922286"/>
            <a:ext cx="2671591" cy="431502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11560" y="692696"/>
            <a:ext cx="3096344" cy="954107"/>
          </a:xfrm>
          <a:prstGeom prst="rect">
            <a:avLst/>
          </a:prstGeom>
        </p:spPr>
        <p:txBody>
          <a:bodyPr wrap="square">
            <a:spAutoFit/>
          </a:bodyPr>
          <a:lstStyle/>
          <a:p>
            <a:r>
              <a:rPr lang="ru-RU" sz="1400" dirty="0"/>
              <a:t>Прах, Вячеслав. </a:t>
            </a:r>
          </a:p>
          <a:p>
            <a:r>
              <a:rPr lang="ru-RU" sz="1400" dirty="0"/>
              <a:t>Кофейня в сердце Парижа [Текст] : повесть / В. Прах. - М. : АСТ, 2017. - 286 с</a:t>
            </a:r>
          </a:p>
        </p:txBody>
      </p:sp>
    </p:spTree>
    <p:extLst>
      <p:ext uri="{BB962C8B-B14F-4D97-AF65-F5344CB8AC3E}">
        <p14:creationId xmlns:p14="http://schemas.microsoft.com/office/powerpoint/2010/main" val="2483983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4048" y="1196752"/>
            <a:ext cx="3312368" cy="5262979"/>
          </a:xfrm>
          <a:prstGeom prst="rect">
            <a:avLst/>
          </a:prstGeom>
        </p:spPr>
        <p:txBody>
          <a:bodyPr wrap="square">
            <a:spAutoFit/>
          </a:bodyPr>
          <a:lstStyle/>
          <a:p>
            <a:r>
              <a:rPr lang="ru-RU" sz="1600" dirty="0" smtClean="0"/>
              <a:t>Долгожданный роман Вячеслава Праха возвращает нас к продолжению пронзительной истории любви. Возможно ли жить мгновением? Есть ли смысл бежать на край света, оставив все былое, если по-прежнему возвращаешься к одному человеку? Роза и Париж пытаются найти ответы на эти вопросы.</a:t>
            </a:r>
          </a:p>
          <a:p>
            <a:r>
              <a:rPr lang="ru-RU" sz="1600" dirty="0" smtClean="0"/>
              <a:t>История о принятии важного решения, работе над собой и поиске счастья. Но в жизнь, полную любви и взаимопонимания, вторгаются чужаки. На маяке происходят странные события, в которых оказываются замешаны не только люди… Прошлое Парижа вновь настигает его. </a:t>
            </a:r>
            <a:endParaRPr lang="ru-RU" sz="1600" dirty="0"/>
          </a:p>
        </p:txBody>
      </p:sp>
      <p:pic>
        <p:nvPicPr>
          <p:cNvPr id="41986" name="Picture 2" descr="F:\Новая папка (3)\коф на берегу.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44824"/>
            <a:ext cx="2880320" cy="452123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79230" y="243422"/>
            <a:ext cx="3476745" cy="954107"/>
          </a:xfrm>
          <a:prstGeom prst="rect">
            <a:avLst/>
          </a:prstGeom>
        </p:spPr>
        <p:txBody>
          <a:bodyPr wrap="square">
            <a:spAutoFit/>
          </a:bodyPr>
          <a:lstStyle/>
          <a:p>
            <a:r>
              <a:rPr lang="ru-RU" sz="1400" dirty="0"/>
              <a:t>Прах, Вячеслав. </a:t>
            </a:r>
          </a:p>
          <a:p>
            <a:r>
              <a:rPr lang="ru-RU" sz="1400" dirty="0"/>
              <a:t>Кофейня на берегу океана [Текст] : роман / В. Прах. - М. : АСТ, 2017. - 283 с. - (Легенда русского интернета). </a:t>
            </a:r>
          </a:p>
        </p:txBody>
      </p:sp>
    </p:spTree>
    <p:extLst>
      <p:ext uri="{BB962C8B-B14F-4D97-AF65-F5344CB8AC3E}">
        <p14:creationId xmlns:p14="http://schemas.microsoft.com/office/powerpoint/2010/main" val="879656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36096" y="1124744"/>
            <a:ext cx="3456384" cy="5047536"/>
          </a:xfrm>
          <a:prstGeom prst="rect">
            <a:avLst/>
          </a:prstGeom>
        </p:spPr>
        <p:txBody>
          <a:bodyPr wrap="square">
            <a:spAutoFit/>
          </a:bodyPr>
          <a:lstStyle/>
          <a:p>
            <a:r>
              <a:rPr lang="ru-RU" sz="1400" dirty="0" smtClean="0"/>
              <a:t>Описание книги Дождь в Париже</a:t>
            </a:r>
          </a:p>
          <a:p>
            <a:r>
              <a:rPr lang="ru-RU" sz="1400" dirty="0" smtClean="0"/>
              <a:t>Мечта многих – побывать в Париже, сбывается у героя романа Андрея. Он уверен, что атмосфера величественной и успешной столицы Франции поможет ему разорвать цепь неудач, невезений и собственных потрясений. Практически не выходя из номера отеля, он позволил себе раствориться в прошлых переживаниях и воспоминаниях жизни. Андрей родом из далекого Кызыла, вырос на ее столичных улицах, молодость прошла в перипетиях пресловутых девяностых, там же была пережита и первая, незабываемая любовь… Родители давно уехали из этого сибирского города, да и друзей тут уже не осталось. Вот только он все еще остается здесь, сначала по привычке, а потом не давало какое-то странное предчувствие — он должен жить в этом месте… А тем временем в Париже льет дождь.</a:t>
            </a:r>
            <a:endParaRPr lang="ru-RU" sz="1400" dirty="0"/>
          </a:p>
        </p:txBody>
      </p:sp>
      <p:pic>
        <p:nvPicPr>
          <p:cNvPr id="49154" name="Picture 2" descr="F:\Новая папка (3)\ДОЖДЬ В ПАРИЖЕ.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19864"/>
            <a:ext cx="3157860" cy="510729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67544" y="332656"/>
            <a:ext cx="3816424" cy="1169551"/>
          </a:xfrm>
          <a:prstGeom prst="rect">
            <a:avLst/>
          </a:prstGeom>
        </p:spPr>
        <p:txBody>
          <a:bodyPr wrap="square">
            <a:spAutoFit/>
          </a:bodyPr>
          <a:lstStyle/>
          <a:p>
            <a:r>
              <a:rPr lang="ru-RU" sz="1400" dirty="0" err="1"/>
              <a:t>Сенчин</a:t>
            </a:r>
            <a:r>
              <a:rPr lang="ru-RU" sz="1400" dirty="0"/>
              <a:t>, Роман Валерьевич. </a:t>
            </a:r>
          </a:p>
          <a:p>
            <a:r>
              <a:rPr lang="ru-RU" sz="1400" dirty="0"/>
              <a:t>Дождь в Париже [Текст] : роман / Р. В. </a:t>
            </a:r>
            <a:r>
              <a:rPr lang="ru-RU" sz="1400" dirty="0" err="1"/>
              <a:t>Сенчин</a:t>
            </a:r>
            <a:r>
              <a:rPr lang="ru-RU" sz="1400" dirty="0"/>
              <a:t>. - М. : АСТ : Редакция Елены Шубиной, 2019. - 411 с. - (Новая русская классика).</a:t>
            </a:r>
          </a:p>
        </p:txBody>
      </p:sp>
    </p:spTree>
    <p:extLst>
      <p:ext uri="{BB962C8B-B14F-4D97-AF65-F5344CB8AC3E}">
        <p14:creationId xmlns:p14="http://schemas.microsoft.com/office/powerpoint/2010/main" val="24094969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20072" y="332656"/>
            <a:ext cx="3456384" cy="5909310"/>
          </a:xfrm>
          <a:prstGeom prst="rect">
            <a:avLst/>
          </a:prstGeom>
        </p:spPr>
        <p:txBody>
          <a:bodyPr wrap="square">
            <a:spAutoFit/>
          </a:bodyPr>
          <a:lstStyle/>
          <a:p>
            <a:endParaRPr lang="ru-RU" sz="1400" dirty="0" smtClean="0"/>
          </a:p>
          <a:p>
            <a:r>
              <a:rPr lang="ru-RU" sz="1400" dirty="0" smtClean="0"/>
              <a:t>Перед вами новый роман лауреата премии «Ясная Поляна» Андрея </a:t>
            </a:r>
            <a:r>
              <a:rPr lang="ru-RU" sz="1400" dirty="0" err="1" smtClean="0"/>
              <a:t>Рубанова</a:t>
            </a:r>
            <a:r>
              <a:rPr lang="ru-RU" sz="1400" dirty="0" smtClean="0"/>
              <a:t>. Писатель уже обращался к древнерусской тематике – стоит вспомнить его сценарий к фильму «Викинг». В 2019 году он выпустил настоящую сказку для взрослых, подкупающую читателей сочетанием магии и реализма.</a:t>
            </a:r>
          </a:p>
          <a:p>
            <a:r>
              <a:rPr lang="ru-RU" sz="1400" dirty="0" smtClean="0"/>
              <a:t>Здесь современное переплетается с древним, а обыденное с волшебным, связываются судьбы героев. Любовь движет миром, да так, что он едва не покидает ось.</a:t>
            </a:r>
          </a:p>
          <a:p>
            <a:r>
              <a:rPr lang="ru-RU" sz="1400" dirty="0" smtClean="0"/>
              <a:t>Девка Марья, ее возлюбленный </a:t>
            </a:r>
            <a:r>
              <a:rPr lang="ru-RU" sz="1400" dirty="0" err="1" smtClean="0"/>
              <a:t>Финист</a:t>
            </a:r>
            <a:r>
              <a:rPr lang="ru-RU" sz="1400" dirty="0" smtClean="0"/>
              <a:t> и три Ивана-рассказчика, которые делают все, чтобы </a:t>
            </a:r>
            <a:r>
              <a:rPr lang="ru-RU" sz="1400" dirty="0" err="1" smtClean="0"/>
              <a:t>сужуеные</a:t>
            </a:r>
            <a:r>
              <a:rPr lang="ru-RU" sz="1400" dirty="0" smtClean="0"/>
              <a:t> встретились – и неважно, что сами они любят ее без надежды на взаимность.</a:t>
            </a:r>
          </a:p>
          <a:p>
            <a:r>
              <a:rPr lang="ru-RU" sz="1400" dirty="0" smtClean="0"/>
              <a:t>Перед вами многоуровневое, стилистически выверенное и пропитанное русским духом дохристианское </a:t>
            </a:r>
            <a:r>
              <a:rPr lang="ru-RU" sz="1400" dirty="0" err="1" smtClean="0"/>
              <a:t>фэнтези</a:t>
            </a:r>
            <a:r>
              <a:rPr lang="ru-RU" sz="1400" dirty="0" smtClean="0"/>
              <a:t>, которое полностью разрушает все законы жанра. Поклонникам необычных миров убедительно рекомендуется. </a:t>
            </a:r>
            <a:endParaRPr lang="ru-RU" sz="1400" dirty="0"/>
          </a:p>
        </p:txBody>
      </p:sp>
      <p:pic>
        <p:nvPicPr>
          <p:cNvPr id="23554" name="Picture 2" descr="F:\Новая папка (3)\финист.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44824"/>
            <a:ext cx="2983869" cy="462951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27584" y="332656"/>
            <a:ext cx="3600400" cy="1169551"/>
          </a:xfrm>
          <a:prstGeom prst="rect">
            <a:avLst/>
          </a:prstGeom>
        </p:spPr>
        <p:txBody>
          <a:bodyPr wrap="square">
            <a:spAutoFit/>
          </a:bodyPr>
          <a:lstStyle/>
          <a:p>
            <a:r>
              <a:rPr lang="ru-RU" sz="1400" dirty="0" err="1"/>
              <a:t>Рубанов</a:t>
            </a:r>
            <a:r>
              <a:rPr lang="ru-RU" sz="1400" dirty="0"/>
              <a:t>, Андрей Викторович. </a:t>
            </a:r>
          </a:p>
          <a:p>
            <a:r>
              <a:rPr lang="ru-RU" sz="1400" dirty="0" err="1"/>
              <a:t>Финист</a:t>
            </a:r>
            <a:r>
              <a:rPr lang="ru-RU" sz="1400" dirty="0"/>
              <a:t> - ясный сокол [Текст] : роман / А. </a:t>
            </a:r>
            <a:r>
              <a:rPr lang="ru-RU" sz="1400" dirty="0" err="1"/>
              <a:t>Рубанов</a:t>
            </a:r>
            <a:r>
              <a:rPr lang="ru-RU" sz="1400" dirty="0"/>
              <a:t>. - М. : АСТ : Редакция Елены Шубиной, 2019. - 568 с. - (Проза Андрея </a:t>
            </a:r>
            <a:r>
              <a:rPr lang="ru-RU" sz="1400" dirty="0" err="1"/>
              <a:t>Рубанова</a:t>
            </a:r>
            <a:r>
              <a:rPr lang="ru-RU" sz="1400" dirty="0"/>
              <a:t>). </a:t>
            </a:r>
          </a:p>
        </p:txBody>
      </p:sp>
    </p:spTree>
    <p:extLst>
      <p:ext uri="{BB962C8B-B14F-4D97-AF65-F5344CB8AC3E}">
        <p14:creationId xmlns:p14="http://schemas.microsoft.com/office/powerpoint/2010/main" val="1812414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20072" y="265328"/>
            <a:ext cx="3312368" cy="5909310"/>
          </a:xfrm>
          <a:prstGeom prst="rect">
            <a:avLst/>
          </a:prstGeom>
        </p:spPr>
        <p:txBody>
          <a:bodyPr wrap="square">
            <a:spAutoFit/>
          </a:bodyPr>
          <a:lstStyle/>
          <a:p>
            <a:endParaRPr lang="ru-RU" sz="1400" dirty="0" smtClean="0"/>
          </a:p>
          <a:p>
            <a:r>
              <a:rPr lang="ru-RU" sz="1400" dirty="0" smtClean="0"/>
              <a:t>Когда Вика решила взять рыжего котенка, она и представить не могла, как правильно поступила! Самоуверенный кот, прозванный Кузей, взялся изо всех сил опекать хозяйку.</a:t>
            </a:r>
          </a:p>
          <a:p>
            <a:r>
              <a:rPr lang="ru-RU" sz="1400" dirty="0" smtClean="0"/>
              <a:t>Вначале он раскрыл Вике глаза на неприглядное поведение мужа. От Саши давно надо было уйти, да не хотелось, чтобы маленькая Алинка росла безотцовщиной… Но питомец помог молодой женщине принять верное решение.</a:t>
            </a:r>
          </a:p>
          <a:p>
            <a:r>
              <a:rPr lang="ru-RU" sz="1400" dirty="0" smtClean="0"/>
              <a:t>Затем по наводке рыжего кота Вика принимает участие в конкурсе архитекторов и находит отличную работу. А вскоре Кузе предстоит выполнить самую важную миссию: наладить общий язык с настоящий домовым! Да-да, в их новой квартире в центре Москвы обнаружился </a:t>
            </a:r>
            <a:r>
              <a:rPr lang="ru-RU" sz="1400" dirty="0" err="1" smtClean="0"/>
              <a:t>барабашка</a:t>
            </a:r>
            <a:r>
              <a:rPr lang="ru-RU" sz="1400" dirty="0" smtClean="0"/>
              <a:t>. Не зря жилье продавали по удивительно низкой цене… Но Кузя справится и с этой задачей! </a:t>
            </a:r>
          </a:p>
          <a:p>
            <a:endParaRPr lang="ru-RU" sz="1400" dirty="0"/>
          </a:p>
        </p:txBody>
      </p:sp>
      <p:pic>
        <p:nvPicPr>
          <p:cNvPr id="38914" name="Picture 2" descr="F:\Новая папка (3)\рой домовой.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959" y="1854987"/>
            <a:ext cx="3094722" cy="462332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134959" y="265328"/>
            <a:ext cx="3094722" cy="1384995"/>
          </a:xfrm>
          <a:prstGeom prst="rect">
            <a:avLst/>
          </a:prstGeom>
        </p:spPr>
        <p:txBody>
          <a:bodyPr wrap="square">
            <a:spAutoFit/>
          </a:bodyPr>
          <a:lstStyle/>
          <a:p>
            <a:r>
              <a:rPr lang="ru-RU" sz="1400" dirty="0"/>
              <a:t>Рой, Олег. </a:t>
            </a:r>
          </a:p>
          <a:p>
            <a:r>
              <a:rPr lang="ru-RU" sz="1400" dirty="0"/>
              <a:t>Домовой [Текст] : художественная лит-</a:t>
            </a:r>
            <a:r>
              <a:rPr lang="ru-RU" sz="1400" dirty="0" err="1"/>
              <a:t>ра</a:t>
            </a:r>
            <a:r>
              <a:rPr lang="ru-RU" sz="1400" dirty="0"/>
              <a:t> / О. Рой. - М. : </a:t>
            </a:r>
            <a:r>
              <a:rPr lang="ru-RU" sz="1400" dirty="0" err="1"/>
              <a:t>Эксмо</a:t>
            </a:r>
            <a:r>
              <a:rPr lang="ru-RU" sz="1400" dirty="0"/>
              <a:t>, 2019. - 251 с. - (Капризы и странности судьбы. Романы О. Роя). </a:t>
            </a:r>
          </a:p>
        </p:txBody>
      </p:sp>
    </p:spTree>
    <p:extLst>
      <p:ext uri="{BB962C8B-B14F-4D97-AF65-F5344CB8AC3E}">
        <p14:creationId xmlns:p14="http://schemas.microsoft.com/office/powerpoint/2010/main" val="40700647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48064" y="523424"/>
            <a:ext cx="3600400" cy="6124754"/>
          </a:xfrm>
          <a:prstGeom prst="rect">
            <a:avLst/>
          </a:prstGeom>
        </p:spPr>
        <p:txBody>
          <a:bodyPr wrap="square">
            <a:spAutoFit/>
          </a:bodyPr>
          <a:lstStyle/>
          <a:p>
            <a:endParaRPr lang="ru-RU" sz="1400" dirty="0" smtClean="0"/>
          </a:p>
          <a:p>
            <a:r>
              <a:rPr lang="ru-RU" sz="1400" dirty="0" smtClean="0"/>
              <a:t>Образы героинь, созданные Татьяной </a:t>
            </a:r>
            <a:r>
              <a:rPr lang="ru-RU" sz="1400" dirty="0" err="1" smtClean="0"/>
              <a:t>Шмыгой</a:t>
            </a:r>
            <a:r>
              <a:rPr lang="ru-RU" sz="1400" dirty="0" smtClean="0"/>
              <a:t> (1928–2011) на сцене Московского театра оперетты, не забудутся никогда. Их помнят по спектаклям «Фиалка Монмартра», «Поцелуй </a:t>
            </a:r>
            <a:r>
              <a:rPr lang="ru-RU" sz="1400" dirty="0" err="1" smtClean="0"/>
              <a:t>Чаниты</a:t>
            </a:r>
            <a:r>
              <a:rPr lang="ru-RU" sz="1400" dirty="0" smtClean="0"/>
              <a:t>», «Цирк зажигает огни», «Девичий переполох», «Моя прекрасная леди», «Катрин», «Джулия» и многим другим.</a:t>
            </a:r>
          </a:p>
          <a:p>
            <a:r>
              <a:rPr lang="ru-RU" sz="1400" dirty="0" smtClean="0"/>
              <a:t>Оперетта – уникальный жанр, предъявляющий артисту особые требования: петь, как оперный певец, танцевать, как солист балета, играть, как драматический актер. При этом иметь привлекательную внешность и неотразимое обаяние. Именно этот сплав и рождает примадонну. А неоспоримой примой российской оперетты долгие годы была Татьяна </a:t>
            </a:r>
            <a:r>
              <a:rPr lang="ru-RU" sz="1400" dirty="0" err="1" smtClean="0"/>
              <a:t>Шмыга</a:t>
            </a:r>
            <a:r>
              <a:rPr lang="ru-RU" sz="1400" dirty="0" smtClean="0"/>
              <a:t>. В своей книге она рассказала о Театре оперетты второй половины XX века, о его взлетах и падениях, об известных актерах, среди которых </a:t>
            </a:r>
            <a:r>
              <a:rPr lang="ru-RU" sz="1400" dirty="0" err="1" smtClean="0"/>
              <a:t>Герард</a:t>
            </a:r>
            <a:r>
              <a:rPr lang="ru-RU" sz="1400" dirty="0" smtClean="0"/>
              <a:t> Васильев, Александр Горелик, Владимир Канделаки… И конечно же, о себе, своей судьбе и работе, без которой просто не могла жить.</a:t>
            </a:r>
            <a:endParaRPr lang="ru-RU" sz="1400" dirty="0"/>
          </a:p>
        </p:txBody>
      </p:sp>
      <p:pic>
        <p:nvPicPr>
          <p:cNvPr id="30722" name="Picture 2" descr="F:\Новая папка (3)\шмыг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854" y="1916832"/>
            <a:ext cx="2959106" cy="45910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98812" y="404664"/>
            <a:ext cx="3528392" cy="1384995"/>
          </a:xfrm>
          <a:prstGeom prst="rect">
            <a:avLst/>
          </a:prstGeom>
        </p:spPr>
        <p:txBody>
          <a:bodyPr wrap="square">
            <a:spAutoFit/>
          </a:bodyPr>
          <a:lstStyle/>
          <a:p>
            <a:endParaRPr lang="ru-RU" sz="1400" dirty="0"/>
          </a:p>
          <a:p>
            <a:r>
              <a:rPr lang="ru-RU" sz="1400" dirty="0" err="1"/>
              <a:t>Шмыга</a:t>
            </a:r>
            <a:r>
              <a:rPr lang="ru-RU" sz="1400" dirty="0"/>
              <a:t>, Татьяна Ивановна (1928-2011). </a:t>
            </a:r>
          </a:p>
          <a:p>
            <a:r>
              <a:rPr lang="ru-RU" sz="1400" dirty="0"/>
              <a:t>Счастье мне улыбалось [Текст] / Т. И. </a:t>
            </a:r>
            <a:r>
              <a:rPr lang="ru-RU" sz="1400" dirty="0" err="1"/>
              <a:t>Шмыга</a:t>
            </a:r>
            <a:r>
              <a:rPr lang="ru-RU" sz="1400" dirty="0"/>
              <a:t> ; авт. предисл. Г. </a:t>
            </a:r>
            <a:r>
              <a:rPr lang="ru-RU" sz="1400" dirty="0" err="1"/>
              <a:t>Гладштейн</a:t>
            </a:r>
            <a:r>
              <a:rPr lang="ru-RU" sz="1400" dirty="0"/>
              <a:t>. - М. : АСТ, 2019. - 319 с. : фот. - (Зеркало памяти). </a:t>
            </a:r>
          </a:p>
        </p:txBody>
      </p:sp>
    </p:spTree>
    <p:extLst>
      <p:ext uri="{BB962C8B-B14F-4D97-AF65-F5344CB8AC3E}">
        <p14:creationId xmlns:p14="http://schemas.microsoft.com/office/powerpoint/2010/main" val="24905696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08104" y="1215336"/>
            <a:ext cx="3384376" cy="4832092"/>
          </a:xfrm>
          <a:prstGeom prst="rect">
            <a:avLst/>
          </a:prstGeom>
        </p:spPr>
        <p:txBody>
          <a:bodyPr wrap="square">
            <a:spAutoFit/>
          </a:bodyPr>
          <a:lstStyle/>
          <a:p>
            <a:r>
              <a:rPr lang="ru-RU" sz="1400" dirty="0" smtClean="0"/>
              <a:t>Из Петербурга в Москву прибыла Королева брильянтов ‒ ловкая мошенница, которая давно промышляет тем, что грабит богатых мужчин. У московского сыска, возглавляемого статским советником </a:t>
            </a:r>
            <a:r>
              <a:rPr lang="ru-RU" sz="1400" dirty="0" err="1" smtClean="0"/>
              <a:t>Эфенбахом</a:t>
            </a:r>
            <a:r>
              <a:rPr lang="ru-RU" sz="1400" dirty="0" smtClean="0"/>
              <a:t>, есть всего четыре дня, чтобы поймать воровку.</a:t>
            </a:r>
          </a:p>
          <a:p>
            <a:r>
              <a:rPr lang="ru-RU" sz="1400" dirty="0" smtClean="0"/>
              <a:t>Опытный чиновник сыскной полиции Алексей Пушкин уверен: под личиной Королевы скрывается некая баронесса фон </a:t>
            </a:r>
            <a:r>
              <a:rPr lang="ru-RU" sz="1400" dirty="0" err="1" smtClean="0"/>
              <a:t>Шталь</a:t>
            </a:r>
            <a:r>
              <a:rPr lang="ru-RU" sz="1400" dirty="0" smtClean="0"/>
              <a:t>. Она уже ограбила четверых постояльцев гостиниц и совсем скоро совершит пятое преступление. Сыщик даже знает, где! Теперь дело за малым ‒ хитро расставить ловушки и не дать обманщице уйти.</a:t>
            </a:r>
          </a:p>
          <a:p>
            <a:r>
              <a:rPr lang="ru-RU" sz="1400" dirty="0" smtClean="0"/>
              <a:t>А заодно Алексею придется выяснить, причастна ли как-то преступница к странному ритуальному убийству, с которым связаны бриллианты. </a:t>
            </a:r>
            <a:endParaRPr lang="ru-RU" sz="1400" dirty="0"/>
          </a:p>
        </p:txBody>
      </p:sp>
      <p:pic>
        <p:nvPicPr>
          <p:cNvPr id="37890" name="Picture 2" descr="F:\Новая папка (3)\чиж.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106" y="1772816"/>
            <a:ext cx="3180825" cy="489654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547663" y="280701"/>
            <a:ext cx="2964801" cy="1169551"/>
          </a:xfrm>
          <a:prstGeom prst="rect">
            <a:avLst/>
          </a:prstGeom>
        </p:spPr>
        <p:txBody>
          <a:bodyPr wrap="square">
            <a:spAutoFit/>
          </a:bodyPr>
          <a:lstStyle/>
          <a:p>
            <a:r>
              <a:rPr lang="ru-RU" sz="1400" dirty="0"/>
              <a:t>Чиж, Антон. </a:t>
            </a:r>
          </a:p>
          <a:p>
            <a:r>
              <a:rPr lang="ru-RU" sz="1400" dirty="0"/>
              <a:t>Королева брильянтов [Текст] / А. Чиж. - М. : </a:t>
            </a:r>
            <a:r>
              <a:rPr lang="ru-RU" sz="1400" dirty="0" err="1"/>
              <a:t>Эксмо</a:t>
            </a:r>
            <a:r>
              <a:rPr lang="ru-RU" sz="1400" dirty="0"/>
              <a:t>, 2019. - 446 с. - (Мастер детектива. Антон Чиж). </a:t>
            </a:r>
          </a:p>
        </p:txBody>
      </p:sp>
    </p:spTree>
    <p:extLst>
      <p:ext uri="{BB962C8B-B14F-4D97-AF65-F5344CB8AC3E}">
        <p14:creationId xmlns:p14="http://schemas.microsoft.com/office/powerpoint/2010/main" val="11010595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08104" y="620688"/>
            <a:ext cx="3456384" cy="5478423"/>
          </a:xfrm>
          <a:prstGeom prst="rect">
            <a:avLst/>
          </a:prstGeom>
        </p:spPr>
        <p:txBody>
          <a:bodyPr wrap="square">
            <a:spAutoFit/>
          </a:bodyPr>
          <a:lstStyle/>
          <a:p>
            <a:r>
              <a:rPr lang="ru-RU" sz="1400" dirty="0" smtClean="0"/>
              <a:t>Шестидесятилетний Дэвид </a:t>
            </a:r>
            <a:r>
              <a:rPr lang="ru-RU" sz="1400" dirty="0" err="1" smtClean="0"/>
              <a:t>Мерлоуз</a:t>
            </a:r>
            <a:r>
              <a:rPr lang="ru-RU" sz="1400" dirty="0" smtClean="0"/>
              <a:t> – аристократ и весьма своеобразный человек. Он презирает снобов, обожает нарушать правила, любит мучать муравьев. А еще – унижать жену Элинор и изощренно издеваться над пятилетним сыном Патриком. Правда, сам Дэвид уверен, что вырабатывает у сына умение отрешенно взирать на мир. Он думает, что, повзрослев, тот искренне поблагодарит заботливого и дальновидного отца.</a:t>
            </a:r>
          </a:p>
          <a:p>
            <a:r>
              <a:rPr lang="ru-RU" sz="1400" dirty="0" smtClean="0"/>
              <a:t>Запуганная и замученная Элинор находит спасение в крепком алкоголе. А Патрик пытается во всем угождать отцу, чтобы тот в очередной раз не отшлепал его домашней туфлей или не сделал чего похуже – например, не изнасиловал…</a:t>
            </a:r>
          </a:p>
          <a:p>
            <a:r>
              <a:rPr lang="ru-RU" sz="1400" dirty="0" smtClean="0"/>
              <a:t>Вспоминая события собственной жизни, автор описывает изнанку аристократического мира со всеми пороками, низостью и мерзостью, о которых принято умалчивать </a:t>
            </a:r>
            <a:endParaRPr lang="ru-RU" sz="1400" dirty="0"/>
          </a:p>
        </p:txBody>
      </p:sp>
      <p:pic>
        <p:nvPicPr>
          <p:cNvPr id="5122" name="Picture 2" descr="F:\Новая папка (3)\патрик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916832"/>
            <a:ext cx="3034365" cy="457913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91371" y="323162"/>
            <a:ext cx="4272281" cy="1384995"/>
          </a:xfrm>
          <a:prstGeom prst="rect">
            <a:avLst/>
          </a:prstGeom>
        </p:spPr>
        <p:txBody>
          <a:bodyPr wrap="square">
            <a:spAutoFit/>
          </a:bodyPr>
          <a:lstStyle/>
          <a:p>
            <a:r>
              <a:rPr lang="ru-RU" sz="1400" dirty="0" err="1"/>
              <a:t>Сент-Обин</a:t>
            </a:r>
            <a:r>
              <a:rPr lang="ru-RU" sz="1400" dirty="0"/>
              <a:t>, Эдвард. </a:t>
            </a:r>
          </a:p>
          <a:p>
            <a:r>
              <a:rPr lang="ru-RU" sz="1400" dirty="0"/>
              <a:t>Патрик </a:t>
            </a:r>
            <a:r>
              <a:rPr lang="ru-RU" sz="1400" dirty="0" err="1"/>
              <a:t>Мелроуз</a:t>
            </a:r>
            <a:r>
              <a:rPr lang="ru-RU" sz="1400" dirty="0"/>
              <a:t> [Текст] : романы. Книга 1 / Э. </a:t>
            </a:r>
            <a:r>
              <a:rPr lang="ru-RU" sz="1400" dirty="0" err="1"/>
              <a:t>Сент-Обин</a:t>
            </a:r>
            <a:r>
              <a:rPr lang="ru-RU" sz="1400" dirty="0"/>
              <a:t> ; пер. с англ. : А. </a:t>
            </a:r>
            <a:r>
              <a:rPr lang="ru-RU" sz="1400" dirty="0" err="1"/>
              <a:t>Ахмеровой</a:t>
            </a:r>
            <a:r>
              <a:rPr lang="ru-RU" sz="1400" dirty="0"/>
              <a:t>, Е. </a:t>
            </a:r>
            <a:r>
              <a:rPr lang="ru-RU" sz="1400" dirty="0" err="1"/>
              <a:t>Доброхотовой-Майковой</a:t>
            </a:r>
            <a:r>
              <a:rPr lang="ru-RU" sz="1400" dirty="0"/>
              <a:t>, А. Питчер. - М. : Иностранка : Азбука-Аттикус, 2018. - 477 с. - (Большой роман).</a:t>
            </a:r>
          </a:p>
        </p:txBody>
      </p:sp>
    </p:spTree>
    <p:extLst>
      <p:ext uri="{BB962C8B-B14F-4D97-AF65-F5344CB8AC3E}">
        <p14:creationId xmlns:p14="http://schemas.microsoft.com/office/powerpoint/2010/main" val="5707639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87779" y="927070"/>
            <a:ext cx="3744416" cy="5478423"/>
          </a:xfrm>
          <a:prstGeom prst="rect">
            <a:avLst/>
          </a:prstGeom>
        </p:spPr>
        <p:txBody>
          <a:bodyPr wrap="square">
            <a:spAutoFit/>
          </a:bodyPr>
          <a:lstStyle/>
          <a:p>
            <a:r>
              <a:rPr lang="ru-RU" sz="1400" dirty="0" smtClean="0"/>
              <a:t>Это продолжение истории Патрика </a:t>
            </a:r>
            <a:r>
              <a:rPr lang="ru-RU" sz="1400" dirty="0" err="1" smtClean="0"/>
              <a:t>Мерлоуза</a:t>
            </a:r>
            <a:r>
              <a:rPr lang="ru-RU" sz="1400" dirty="0" smtClean="0"/>
              <a:t> – аристократа из «неблагополучной» семьи, который в детстве сталкивался с постоянным унижением и насилием, что отразилось на его психике.</a:t>
            </a:r>
          </a:p>
          <a:p>
            <a:r>
              <a:rPr lang="ru-RU" sz="1400" dirty="0" smtClean="0"/>
              <a:t>Патрик повзрослел и женился на Мэри. Теперь у него двое сыновей – шестилетний Роберт и годовалый Томас. Роберт прекрасно помнит момент своего рождения и первые дни вне утробы матери. А еще он отлично понимает, что бабушка не хочет оставлять им дом, где мальчик живет с рождения, и семье вскоре придется искать новое пристанище.</a:t>
            </a:r>
          </a:p>
          <a:p>
            <a:r>
              <a:rPr lang="ru-RU" sz="1400" dirty="0" smtClean="0"/>
              <a:t>Патрик же терзается мыслями, что даже самый современный подход к воспитанию в итоге наносит вред детской психике. Он любит сыновей, но все равно воспитывает их не так, не правильно… Еще и кризис среднего возраста нагрянул, и измена жене уже не кажется Патрику таким уж страшным грехом…</a:t>
            </a:r>
          </a:p>
          <a:p>
            <a:endParaRPr lang="ru-RU" sz="1400" dirty="0"/>
          </a:p>
        </p:txBody>
      </p:sp>
      <p:pic>
        <p:nvPicPr>
          <p:cNvPr id="6146" name="Picture 2" descr="F:\Новая папка (3)\патрик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148735"/>
            <a:ext cx="2934253" cy="439248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5536" y="490624"/>
            <a:ext cx="3816424" cy="1384995"/>
          </a:xfrm>
          <a:prstGeom prst="rect">
            <a:avLst/>
          </a:prstGeom>
        </p:spPr>
        <p:txBody>
          <a:bodyPr wrap="square">
            <a:spAutoFit/>
          </a:bodyPr>
          <a:lstStyle/>
          <a:p>
            <a:r>
              <a:rPr lang="ru-RU" sz="1400" dirty="0" err="1"/>
              <a:t>Сент-Обин</a:t>
            </a:r>
            <a:r>
              <a:rPr lang="ru-RU" sz="1400" dirty="0"/>
              <a:t>, Эдвард. </a:t>
            </a:r>
          </a:p>
          <a:p>
            <a:r>
              <a:rPr lang="ru-RU" sz="1400" dirty="0"/>
              <a:t>Патрик </a:t>
            </a:r>
            <a:r>
              <a:rPr lang="ru-RU" sz="1400" dirty="0" err="1"/>
              <a:t>Мелроуз</a:t>
            </a:r>
            <a:r>
              <a:rPr lang="ru-RU" sz="1400" dirty="0"/>
              <a:t> [Текст] : романы. Книга 2 / Э. </a:t>
            </a:r>
            <a:r>
              <a:rPr lang="ru-RU" sz="1400" dirty="0" err="1"/>
              <a:t>Сент-Обин</a:t>
            </a:r>
            <a:r>
              <a:rPr lang="ru-RU" sz="1400" dirty="0"/>
              <a:t> ; пер. с англ.: Е. Романовой, М. </a:t>
            </a:r>
            <a:r>
              <a:rPr lang="ru-RU" sz="1400" dirty="0" err="1"/>
              <a:t>Клеветенко</a:t>
            </a:r>
            <a:r>
              <a:rPr lang="ru-RU" sz="1400" dirty="0"/>
              <a:t>, А. Питчер. - М. : Иностранка : Азбука-Аттикус, 2019. - 478 с. - (Большой роман). </a:t>
            </a:r>
          </a:p>
        </p:txBody>
      </p:sp>
    </p:spTree>
    <p:extLst>
      <p:ext uri="{BB962C8B-B14F-4D97-AF65-F5344CB8AC3E}">
        <p14:creationId xmlns:p14="http://schemas.microsoft.com/office/powerpoint/2010/main" val="9402409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76056" y="566975"/>
            <a:ext cx="3888432" cy="5909310"/>
          </a:xfrm>
          <a:prstGeom prst="rect">
            <a:avLst/>
          </a:prstGeom>
        </p:spPr>
        <p:txBody>
          <a:bodyPr wrap="square">
            <a:spAutoFit/>
          </a:bodyPr>
          <a:lstStyle/>
          <a:p>
            <a:r>
              <a:rPr lang="ru-RU" sz="1400" dirty="0" smtClean="0"/>
              <a:t>Что может быть ужаснее, чем искать уединения и оказаться в одной квартире с незнакомцем? </a:t>
            </a:r>
            <a:r>
              <a:rPr lang="ru-RU" sz="1400" dirty="0" err="1" smtClean="0"/>
              <a:t>Маделин</a:t>
            </a:r>
            <a:r>
              <a:rPr lang="ru-RU" sz="1400" dirty="0" smtClean="0"/>
              <a:t> Грин, в прошлом офицер полиции, а сегодня просто несчастная женщина, которую бросил любимый человек, сняла квартиру в Париже. По недоразумению ту же квартиру снял драматург </a:t>
            </a:r>
            <a:r>
              <a:rPr lang="ru-RU" sz="1400" dirty="0" err="1" smtClean="0"/>
              <a:t>Гаспар</a:t>
            </a:r>
            <a:r>
              <a:rPr lang="ru-RU" sz="1400" dirty="0" smtClean="0"/>
              <a:t> </a:t>
            </a:r>
            <a:r>
              <a:rPr lang="ru-RU" sz="1400" dirty="0" err="1" smtClean="0"/>
              <a:t>Кутанс</a:t>
            </a:r>
            <a:r>
              <a:rPr lang="ru-RU" sz="1400" dirty="0" smtClean="0"/>
              <a:t> – мизантроп, умеющий работать только в одиночестве.</a:t>
            </a:r>
          </a:p>
          <a:p>
            <a:r>
              <a:rPr lang="ru-RU" sz="1400" dirty="0" smtClean="0"/>
              <a:t>Это недоразумение могло бы стать просто досадным эпизодом в жизни обоих, если бы не очень важное обстоятельство: раньше квартира принадлежала известному художнику Шону Лоренцу, который умер, потому что был не в силах пережить смерть своего сына Джулиана.</a:t>
            </a:r>
          </a:p>
          <a:p>
            <a:r>
              <a:rPr lang="ru-RU" sz="1400" dirty="0" err="1" smtClean="0"/>
              <a:t>Маделин</a:t>
            </a:r>
            <a:r>
              <a:rPr lang="ru-RU" sz="1400" dirty="0" smtClean="0"/>
              <a:t> и </a:t>
            </a:r>
            <a:r>
              <a:rPr lang="ru-RU" sz="1400" dirty="0" err="1" smtClean="0"/>
              <a:t>Гаспар</a:t>
            </a:r>
            <a:r>
              <a:rPr lang="ru-RU" sz="1400" dirty="0" smtClean="0"/>
              <a:t> воссоздают шаг за шагом его жизнь после исчезновения Джулиана и обнаруживают, что с этим делом связана тайна. И не исключено, что Шон был буквально в шаге от ее разгадки, но смерть помешала ему довести расследование до конца. И теперь это предстоит сделать им – </a:t>
            </a:r>
            <a:r>
              <a:rPr lang="ru-RU" sz="1400" dirty="0" err="1" smtClean="0"/>
              <a:t>Маделин</a:t>
            </a:r>
            <a:r>
              <a:rPr lang="ru-RU" sz="1400" dirty="0" smtClean="0"/>
              <a:t> и </a:t>
            </a:r>
            <a:r>
              <a:rPr lang="ru-RU" sz="1400" dirty="0" err="1" smtClean="0"/>
              <a:t>Гаспару</a:t>
            </a:r>
            <a:r>
              <a:rPr lang="ru-RU" sz="1400" dirty="0" smtClean="0"/>
              <a:t>. Бывшей полицейской и драматургу-мизантропу. И как знать, возможно, вместе с разгадкой они найдут и самих себя. </a:t>
            </a:r>
            <a:endParaRPr lang="ru-RU" sz="1400" dirty="0"/>
          </a:p>
        </p:txBody>
      </p:sp>
      <p:pic>
        <p:nvPicPr>
          <p:cNvPr id="4098" name="Picture 2" descr="F:\Новая папка (3)\мюссо квартира в париже.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5" y="2060848"/>
            <a:ext cx="2764085" cy="433877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99592" y="566975"/>
            <a:ext cx="3816424" cy="1169551"/>
          </a:xfrm>
          <a:prstGeom prst="rect">
            <a:avLst/>
          </a:prstGeom>
        </p:spPr>
        <p:txBody>
          <a:bodyPr wrap="square">
            <a:spAutoFit/>
          </a:bodyPr>
          <a:lstStyle/>
          <a:p>
            <a:r>
              <a:rPr lang="ru-RU" sz="1400" dirty="0" err="1"/>
              <a:t>Мюссо</a:t>
            </a:r>
            <a:r>
              <a:rPr lang="ru-RU" sz="1400" dirty="0"/>
              <a:t>, </a:t>
            </a:r>
            <a:r>
              <a:rPr lang="ru-RU" sz="1400" dirty="0" err="1"/>
              <a:t>Гийом</a:t>
            </a:r>
            <a:r>
              <a:rPr lang="ru-RU" sz="1400" dirty="0"/>
              <a:t>. </a:t>
            </a:r>
          </a:p>
          <a:p>
            <a:r>
              <a:rPr lang="ru-RU" sz="1400" dirty="0"/>
              <a:t>Квартира в Париже [Текст] / Г. </a:t>
            </a:r>
            <a:r>
              <a:rPr lang="ru-RU" sz="1400" dirty="0" err="1"/>
              <a:t>Мюссо</a:t>
            </a:r>
            <a:r>
              <a:rPr lang="ru-RU" sz="1400" dirty="0"/>
              <a:t> ; пер. с фр. А. </a:t>
            </a:r>
            <a:r>
              <a:rPr lang="ru-RU" sz="1400" dirty="0" err="1"/>
              <a:t>Кабалкина</a:t>
            </a:r>
            <a:r>
              <a:rPr lang="ru-RU" sz="1400" dirty="0"/>
              <a:t>. - М. : </a:t>
            </a:r>
            <a:r>
              <a:rPr lang="ru-RU" sz="1400" dirty="0" err="1"/>
              <a:t>Эксмо</a:t>
            </a:r>
            <a:r>
              <a:rPr lang="ru-RU" sz="1400" dirty="0"/>
              <a:t>, 2019. - 350 с. - (Поединок с судьбой. Проза Г. </a:t>
            </a:r>
            <a:r>
              <a:rPr lang="ru-RU" sz="1400" dirty="0" err="1"/>
              <a:t>Мюссо</a:t>
            </a:r>
            <a:r>
              <a:rPr lang="ru-RU" sz="1400" dirty="0"/>
              <a:t> и Т. Коэна). -</a:t>
            </a:r>
          </a:p>
        </p:txBody>
      </p:sp>
    </p:spTree>
    <p:extLst>
      <p:ext uri="{BB962C8B-B14F-4D97-AF65-F5344CB8AC3E}">
        <p14:creationId xmlns:p14="http://schemas.microsoft.com/office/powerpoint/2010/main" val="29665398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44008" y="404664"/>
            <a:ext cx="4032448" cy="6555641"/>
          </a:xfrm>
          <a:prstGeom prst="rect">
            <a:avLst/>
          </a:prstGeom>
        </p:spPr>
        <p:txBody>
          <a:bodyPr wrap="square">
            <a:spAutoFit/>
          </a:bodyPr>
          <a:lstStyle/>
          <a:p>
            <a:endParaRPr lang="ru-RU" sz="1400" dirty="0" smtClean="0"/>
          </a:p>
          <a:p>
            <a:r>
              <a:rPr lang="ru-RU" sz="1400" dirty="0" smtClean="0"/>
              <a:t>Действие разворачивается на Планете </a:t>
            </a:r>
            <a:r>
              <a:rPr lang="ru-RU" sz="1400" dirty="0" err="1" smtClean="0"/>
              <a:t>Риндар</a:t>
            </a:r>
            <a:r>
              <a:rPr lang="ru-RU" sz="1400" dirty="0" smtClean="0"/>
              <a:t> в 2530 году.</a:t>
            </a:r>
          </a:p>
          <a:p>
            <a:r>
              <a:rPr lang="ru-RU" sz="1400" dirty="0" smtClean="0"/>
              <a:t>Первые восемнадцать лет </a:t>
            </a:r>
            <a:r>
              <a:rPr lang="ru-RU" sz="1400" dirty="0" err="1" smtClean="0"/>
              <a:t>Рина</a:t>
            </a:r>
            <a:r>
              <a:rPr lang="ru-RU" sz="1400" dirty="0" smtClean="0"/>
              <a:t> </a:t>
            </a:r>
            <a:r>
              <a:rPr lang="ru-RU" sz="1400" dirty="0" err="1" smtClean="0"/>
              <a:t>Зарянская</a:t>
            </a:r>
            <a:r>
              <a:rPr lang="ru-RU" sz="1400" dirty="0" smtClean="0"/>
              <a:t> провела на Земле. Благодаря Межгалактическому Союзу Всех Рас стало можно жить и обучаться на других планетах, поэтому девушка поступила в Межзвездную Академию </a:t>
            </a:r>
            <a:r>
              <a:rPr lang="ru-RU" sz="1400" dirty="0" err="1" smtClean="0"/>
              <a:t>Риндара</a:t>
            </a:r>
            <a:r>
              <a:rPr lang="ru-RU" sz="1400" dirty="0" smtClean="0"/>
              <a:t>, где готовят специалистов, способных выживать в самых экстремальных условиях. Специализация </a:t>
            </a:r>
            <a:r>
              <a:rPr lang="ru-RU" sz="1400" dirty="0" err="1" smtClean="0"/>
              <a:t>Рины</a:t>
            </a:r>
            <a:r>
              <a:rPr lang="ru-RU" sz="1400" dirty="0" smtClean="0"/>
              <a:t> – межзвездный биологический дизайн. Закончив Академию, она сможет заниматься флорой любой планеты.</a:t>
            </a:r>
          </a:p>
          <a:p>
            <a:r>
              <a:rPr lang="ru-RU" sz="1400" dirty="0" smtClean="0"/>
              <a:t>Молодой </a:t>
            </a:r>
            <a:r>
              <a:rPr lang="ru-RU" sz="1400" dirty="0" err="1" smtClean="0"/>
              <a:t>Дисар-ри</a:t>
            </a:r>
            <a:r>
              <a:rPr lang="ru-RU" sz="1400" dirty="0" smtClean="0"/>
              <a:t> – племянник императора </a:t>
            </a:r>
            <a:r>
              <a:rPr lang="ru-RU" sz="1400" dirty="0" err="1" smtClean="0"/>
              <a:t>Тейрины</a:t>
            </a:r>
            <a:r>
              <a:rPr lang="ru-RU" sz="1400" dirty="0" smtClean="0"/>
              <a:t>, загадочной планеты крылатых людей. Когда-то это место было настоящим цветущим раем, но после войны от былой растительной роскоши мало что осталось. Юноша решает предпринять опасное путешествие к другим планетам, чтобы помочь своему родному дому вернуть былое величие. Для начала он летит на </a:t>
            </a:r>
            <a:r>
              <a:rPr lang="ru-RU" sz="1400" dirty="0" err="1" smtClean="0"/>
              <a:t>Риндар</a:t>
            </a:r>
            <a:r>
              <a:rPr lang="ru-RU" sz="1400" dirty="0" smtClean="0"/>
              <a:t>, чтобы нанять в свою команду специалиста по флористике.</a:t>
            </a:r>
          </a:p>
          <a:p>
            <a:r>
              <a:rPr lang="ru-RU" sz="1400" dirty="0" smtClean="0"/>
              <a:t>Сможет ли </a:t>
            </a:r>
            <a:r>
              <a:rPr lang="ru-RU" sz="1400" dirty="0" err="1" smtClean="0"/>
              <a:t>Рина</a:t>
            </a:r>
            <a:r>
              <a:rPr lang="ru-RU" sz="1400" dirty="0" smtClean="0"/>
              <a:t> помочь </a:t>
            </a:r>
            <a:r>
              <a:rPr lang="ru-RU" sz="1400" dirty="0" err="1" smtClean="0"/>
              <a:t>тейринцам</a:t>
            </a:r>
            <a:r>
              <a:rPr lang="ru-RU" sz="1400" dirty="0" smtClean="0"/>
              <a:t> </a:t>
            </a:r>
            <a:r>
              <a:rPr lang="ru-RU" sz="1400" dirty="0" err="1" smtClean="0"/>
              <a:t>возделатьсады</a:t>
            </a:r>
            <a:r>
              <a:rPr lang="ru-RU" sz="1400" dirty="0" smtClean="0"/>
              <a:t>? И что это приключение сулит ей самой? </a:t>
            </a:r>
          </a:p>
          <a:p>
            <a:endParaRPr lang="ru-RU" sz="1400" dirty="0" smtClean="0"/>
          </a:p>
          <a:p>
            <a:endParaRPr lang="ru-RU" sz="1400" dirty="0"/>
          </a:p>
        </p:txBody>
      </p:sp>
      <p:pic>
        <p:nvPicPr>
          <p:cNvPr id="8194" name="Picture 2" descr="F:\Новая папка (3)\шерстобитов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997" y="1934308"/>
            <a:ext cx="2624218" cy="415898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27584" y="651629"/>
            <a:ext cx="3600400" cy="954107"/>
          </a:xfrm>
          <a:prstGeom prst="rect">
            <a:avLst/>
          </a:prstGeom>
        </p:spPr>
        <p:txBody>
          <a:bodyPr wrap="square">
            <a:spAutoFit/>
          </a:bodyPr>
          <a:lstStyle/>
          <a:p>
            <a:r>
              <a:rPr lang="ru-RU" sz="1400" dirty="0" err="1"/>
              <a:t>Шерстобитова</a:t>
            </a:r>
            <a:r>
              <a:rPr lang="ru-RU" sz="1400" dirty="0"/>
              <a:t>, Ольга. </a:t>
            </a:r>
          </a:p>
          <a:p>
            <a:r>
              <a:rPr lang="ru-RU" sz="1400" dirty="0"/>
              <a:t>Ты - мое притяжение [Текст] : роман / О. </a:t>
            </a:r>
            <a:r>
              <a:rPr lang="ru-RU" sz="1400" dirty="0" err="1"/>
              <a:t>Шерстобитова</a:t>
            </a:r>
            <a:r>
              <a:rPr lang="ru-RU" sz="1400" dirty="0"/>
              <a:t>. - М. : АСТ, 2019. - 351 с. - (Любовь внеземная). </a:t>
            </a:r>
          </a:p>
        </p:txBody>
      </p:sp>
    </p:spTree>
    <p:extLst>
      <p:ext uri="{BB962C8B-B14F-4D97-AF65-F5344CB8AC3E}">
        <p14:creationId xmlns:p14="http://schemas.microsoft.com/office/powerpoint/2010/main" val="1946521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52120" y="1844824"/>
            <a:ext cx="2736304" cy="3970318"/>
          </a:xfrm>
          <a:prstGeom prst="rect">
            <a:avLst/>
          </a:prstGeom>
        </p:spPr>
        <p:txBody>
          <a:bodyPr wrap="square">
            <a:spAutoFit/>
          </a:bodyPr>
          <a:lstStyle/>
          <a:p>
            <a:r>
              <a:rPr lang="ru-RU" dirty="0" smtClean="0"/>
              <a:t>Семнадцатилетняя </a:t>
            </a:r>
            <a:r>
              <a:rPr lang="ru-RU" dirty="0" err="1" smtClean="0"/>
              <a:t>Киралия</a:t>
            </a:r>
            <a:r>
              <a:rPr lang="ru-RU" dirty="0" smtClean="0"/>
              <a:t> </a:t>
            </a:r>
            <a:r>
              <a:rPr lang="ru-RU" dirty="0" err="1" smtClean="0"/>
              <a:t>Коррингтон</a:t>
            </a:r>
            <a:r>
              <a:rPr lang="ru-RU" dirty="0" smtClean="0"/>
              <a:t> живет в стране, разделенной на четыре части, и в каждой – своя королева. Королевы управляют землями вместе, но вскоре прежним порядкам приходит конец: кто-то хладнокровно расправляется с четырьмя правительницами… </a:t>
            </a:r>
            <a:endParaRPr lang="ru-RU" dirty="0"/>
          </a:p>
        </p:txBody>
      </p:sp>
      <p:pic>
        <p:nvPicPr>
          <p:cNvPr id="10242" name="Picture 2" descr="F:\Новая папка (3)\четыре мертвые королевы.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720062"/>
            <a:ext cx="2897883" cy="46805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83568" y="188640"/>
            <a:ext cx="4248472" cy="1169551"/>
          </a:xfrm>
          <a:prstGeom prst="rect">
            <a:avLst/>
          </a:prstGeom>
        </p:spPr>
        <p:txBody>
          <a:bodyPr wrap="square">
            <a:spAutoFit/>
          </a:bodyPr>
          <a:lstStyle/>
          <a:p>
            <a:r>
              <a:rPr lang="ru-RU" sz="1400" dirty="0"/>
              <a:t>Ш 78</a:t>
            </a:r>
          </a:p>
          <a:p>
            <a:r>
              <a:rPr lang="ru-RU" sz="1400" dirty="0" err="1"/>
              <a:t>Шольте</a:t>
            </a:r>
            <a:r>
              <a:rPr lang="ru-RU" sz="1400" dirty="0"/>
              <a:t>, </a:t>
            </a:r>
            <a:r>
              <a:rPr lang="ru-RU" sz="1400" dirty="0" err="1"/>
              <a:t>Астрид</a:t>
            </a:r>
            <a:r>
              <a:rPr lang="ru-RU" sz="1400" dirty="0"/>
              <a:t>. </a:t>
            </a:r>
          </a:p>
          <a:p>
            <a:r>
              <a:rPr lang="ru-RU" sz="1400" dirty="0"/>
              <a:t>Четыре мертвые королевы [Текст] : роман / А. </a:t>
            </a:r>
            <a:r>
              <a:rPr lang="ru-RU" sz="1400" dirty="0" err="1"/>
              <a:t>Шольте</a:t>
            </a:r>
            <a:r>
              <a:rPr lang="ru-RU" sz="1400" dirty="0"/>
              <a:t> ; пер. с англ. С. </a:t>
            </a:r>
            <a:r>
              <a:rPr lang="ru-RU" sz="1400" dirty="0" err="1"/>
              <a:t>Арестовой</a:t>
            </a:r>
            <a:r>
              <a:rPr lang="ru-RU" sz="1400" dirty="0"/>
              <a:t>. - М. : АСТ, 2019. - 415 с. - (Лучшее молодежное </a:t>
            </a:r>
            <a:r>
              <a:rPr lang="ru-RU" sz="1400" dirty="0" err="1"/>
              <a:t>фэнтези</a:t>
            </a:r>
            <a:endParaRPr lang="ru-RU" sz="1400" dirty="0"/>
          </a:p>
        </p:txBody>
      </p:sp>
    </p:spTree>
    <p:extLst>
      <p:ext uri="{BB962C8B-B14F-4D97-AF65-F5344CB8AC3E}">
        <p14:creationId xmlns:p14="http://schemas.microsoft.com/office/powerpoint/2010/main" val="23615546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92080" y="980728"/>
            <a:ext cx="3600400" cy="5262979"/>
          </a:xfrm>
          <a:prstGeom prst="rect">
            <a:avLst/>
          </a:prstGeom>
        </p:spPr>
        <p:txBody>
          <a:bodyPr wrap="square">
            <a:spAutoFit/>
          </a:bodyPr>
          <a:lstStyle/>
          <a:p>
            <a:r>
              <a:rPr lang="ru-RU" sz="1200" dirty="0" smtClean="0"/>
              <a:t>Перед вами философско-сентиментальный роман известного российского писателя </a:t>
            </a:r>
            <a:r>
              <a:rPr lang="ru-RU" sz="1200" dirty="0" err="1" smtClean="0"/>
              <a:t>Эльчина</a:t>
            </a:r>
            <a:r>
              <a:rPr lang="ru-RU" sz="1200" dirty="0" smtClean="0"/>
              <a:t> </a:t>
            </a:r>
            <a:r>
              <a:rPr lang="ru-RU" sz="1200" dirty="0" err="1" smtClean="0"/>
              <a:t>Сафарли</a:t>
            </a:r>
            <a:r>
              <a:rPr lang="ru-RU" sz="1200" dirty="0" smtClean="0"/>
              <a:t>, написанный в форме писем, которые пожилая Ани отправляет своей внучке Флоре.</a:t>
            </a:r>
          </a:p>
          <a:p>
            <a:r>
              <a:rPr lang="ru-RU" sz="1200" dirty="0" smtClean="0"/>
              <a:t>Семидесятидвухлетняя женщина, сохранившая удивительно позитивный настрой, рассказывает молодой девушке о своей жизни, используя красочные описания детства и юности, вкусов и запахов, сопровождавших обыденные, на первый взгляд, события. А еще она пишет о месте ее нынешнего уединения – домике на море. Советы бабушки, проникнутые не только житейским опытом, но и особой философской мудростью, поражают глубиной и одновременно простотой. Стоит ли целиком погружаться в повседневные проблемы и тревоги? Ведь пока мы живы, их будет все больше… Не лучше ли обратить внимание на то, что в нашей власти? Например, приготовить вкусный ужин, пригласить любимых друзей и вместе вспомнить, как на самом деле прекрасна наша жизнь? Пусть и горькая временами, но разве она не стоит того, чтобы прожить ее?</a:t>
            </a:r>
          </a:p>
          <a:p>
            <a:r>
              <a:rPr lang="ru-RU" sz="1200" dirty="0" smtClean="0"/>
              <a:t>Если вы всегда мечтали получить письма, наполненные мудрыми советами и любовью к каждому мгновению, читайте книгу </a:t>
            </a:r>
            <a:r>
              <a:rPr lang="ru-RU" sz="1200" dirty="0" err="1" smtClean="0"/>
              <a:t>Эльчина</a:t>
            </a:r>
            <a:r>
              <a:rPr lang="ru-RU" sz="1200" dirty="0" smtClean="0"/>
              <a:t> </a:t>
            </a:r>
            <a:r>
              <a:rPr lang="ru-RU" sz="1200" dirty="0" err="1" smtClean="0"/>
              <a:t>Сафарли</a:t>
            </a:r>
            <a:r>
              <a:rPr lang="ru-RU" sz="1200" dirty="0" smtClean="0"/>
              <a:t> «Дом, в котором горит свет» </a:t>
            </a:r>
            <a:endParaRPr lang="ru-RU" sz="1200" dirty="0"/>
          </a:p>
        </p:txBody>
      </p:sp>
      <p:pic>
        <p:nvPicPr>
          <p:cNvPr id="2050" name="Picture 2" descr="F:\Новая папка (3)\сафарли.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023" y="1907631"/>
            <a:ext cx="3188858" cy="469825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62817" y="531257"/>
            <a:ext cx="3649143" cy="1169551"/>
          </a:xfrm>
          <a:prstGeom prst="rect">
            <a:avLst/>
          </a:prstGeom>
        </p:spPr>
        <p:txBody>
          <a:bodyPr wrap="square">
            <a:spAutoFit/>
          </a:bodyPr>
          <a:lstStyle/>
          <a:p>
            <a:endParaRPr lang="ru-RU" sz="1400" dirty="0"/>
          </a:p>
          <a:p>
            <a:r>
              <a:rPr lang="ru-RU" sz="1400" dirty="0" err="1"/>
              <a:t>Сафарли</a:t>
            </a:r>
            <a:r>
              <a:rPr lang="ru-RU" sz="1400" dirty="0"/>
              <a:t>, </a:t>
            </a:r>
            <a:r>
              <a:rPr lang="ru-RU" sz="1400" dirty="0" err="1"/>
              <a:t>Эльчин</a:t>
            </a:r>
            <a:r>
              <a:rPr lang="ru-RU" sz="1400" dirty="0"/>
              <a:t>. </a:t>
            </a:r>
          </a:p>
          <a:p>
            <a:r>
              <a:rPr lang="ru-RU" sz="1400" dirty="0"/>
              <a:t>Дом, в котором горит свет [Текст] : роман / Э. </a:t>
            </a:r>
            <a:r>
              <a:rPr lang="ru-RU" sz="1400" dirty="0" err="1"/>
              <a:t>Сафарли</a:t>
            </a:r>
            <a:r>
              <a:rPr lang="ru-RU" sz="1400" dirty="0"/>
              <a:t>. - М. : АСТ, 2019. - 285 с. - (Бестселлеры </a:t>
            </a:r>
            <a:r>
              <a:rPr lang="ru-RU" sz="1400" dirty="0" err="1"/>
              <a:t>Эльчина</a:t>
            </a:r>
            <a:r>
              <a:rPr lang="ru-RU" sz="1400" dirty="0"/>
              <a:t> </a:t>
            </a:r>
            <a:r>
              <a:rPr lang="ru-RU" sz="1400" dirty="0" err="1"/>
              <a:t>Сафарли</a:t>
            </a:r>
            <a:r>
              <a:rPr lang="ru-RU" sz="1400" dirty="0"/>
              <a:t>). </a:t>
            </a:r>
          </a:p>
        </p:txBody>
      </p:sp>
    </p:spTree>
    <p:extLst>
      <p:ext uri="{BB962C8B-B14F-4D97-AF65-F5344CB8AC3E}">
        <p14:creationId xmlns:p14="http://schemas.microsoft.com/office/powerpoint/2010/main" val="3492316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08103" y="1564343"/>
            <a:ext cx="3114673" cy="4832092"/>
          </a:xfrm>
          <a:prstGeom prst="rect">
            <a:avLst/>
          </a:prstGeom>
        </p:spPr>
        <p:txBody>
          <a:bodyPr wrap="square">
            <a:spAutoFit/>
          </a:bodyPr>
          <a:lstStyle/>
          <a:p>
            <a:r>
              <a:rPr lang="ru-RU" sz="1400" dirty="0" smtClean="0"/>
              <a:t>«Подельник эпохи: Леонид Леонов» – это не просто исследование жизни и творчества одного из самых влиятельных советских писателей, это настоящая панорама советской литературы того времени. Из этой книги вы узнаете о том, как проходили «крысиные бега» в Союзе Писателей, кому давали правительственные награды, как и почему были написаны самые патриотичные произведения.</a:t>
            </a:r>
          </a:p>
          <a:p>
            <a:r>
              <a:rPr lang="ru-RU" sz="1400" dirty="0" smtClean="0"/>
              <a:t>Говорят, что имя Леонова почти забыто сегодня, но это не так. Книга Захара </a:t>
            </a:r>
            <a:r>
              <a:rPr lang="ru-RU" sz="1400" dirty="0" err="1" smtClean="0"/>
              <a:t>Прилепина</a:t>
            </a:r>
            <a:r>
              <a:rPr lang="ru-RU" sz="1400" dirty="0" smtClean="0"/>
              <a:t> – отличное тому подтверждение. Это возможность поразмыслить над его романами и заложенными в них сложными аллюзиями, шанс узнать больше о жизни и судьбе великого писателя.</a:t>
            </a:r>
            <a:endParaRPr lang="ru-RU" sz="1400" dirty="0"/>
          </a:p>
        </p:txBody>
      </p:sp>
      <p:pic>
        <p:nvPicPr>
          <p:cNvPr id="29698" name="Picture 2" descr="F:\Новая папка (3)\прилепи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395" y="1916832"/>
            <a:ext cx="3111708" cy="453555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6249" y="548680"/>
            <a:ext cx="3675711" cy="1200329"/>
          </a:xfrm>
          <a:prstGeom prst="rect">
            <a:avLst/>
          </a:prstGeom>
        </p:spPr>
        <p:txBody>
          <a:bodyPr wrap="square">
            <a:spAutoFit/>
          </a:bodyPr>
          <a:lstStyle/>
          <a:p>
            <a:r>
              <a:rPr lang="ru-RU" sz="1200" dirty="0" err="1"/>
              <a:t>Прилепин</a:t>
            </a:r>
            <a:r>
              <a:rPr lang="ru-RU" sz="1200" dirty="0"/>
              <a:t>, Захар. </a:t>
            </a:r>
          </a:p>
          <a:p>
            <a:r>
              <a:rPr lang="ru-RU" sz="1200" dirty="0"/>
              <a:t>Леонид Леонов: подельник эпохи [Текст] : биография / Захар </a:t>
            </a:r>
            <a:r>
              <a:rPr lang="ru-RU" sz="1200" dirty="0" err="1"/>
              <a:t>Прилепин</a:t>
            </a:r>
            <a:r>
              <a:rPr lang="ru-RU" sz="1200" dirty="0"/>
              <a:t>. - М. : АСТ : Редакция Елены Шубиной, 2019. - 796 с. : фот. - (Литературные биографии). - </a:t>
            </a:r>
            <a:r>
              <a:rPr lang="ru-RU" sz="1200" dirty="0" err="1"/>
              <a:t>Библиогр</a:t>
            </a:r>
            <a:r>
              <a:rPr lang="ru-RU" sz="1200" dirty="0"/>
              <a:t>.: с. 749-758. - Указ.: с. 766-796. </a:t>
            </a:r>
          </a:p>
        </p:txBody>
      </p:sp>
    </p:spTree>
    <p:extLst>
      <p:ext uri="{BB962C8B-B14F-4D97-AF65-F5344CB8AC3E}">
        <p14:creationId xmlns:p14="http://schemas.microsoft.com/office/powerpoint/2010/main" val="41588287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20072" y="1772816"/>
            <a:ext cx="3384376" cy="4031873"/>
          </a:xfrm>
          <a:prstGeom prst="rect">
            <a:avLst/>
          </a:prstGeom>
        </p:spPr>
        <p:txBody>
          <a:bodyPr wrap="square">
            <a:spAutoFit/>
          </a:bodyPr>
          <a:lstStyle/>
          <a:p>
            <a:r>
              <a:rPr lang="ru-RU" sz="1600" dirty="0" smtClean="0"/>
              <a:t>Над королевством </a:t>
            </a:r>
            <a:r>
              <a:rPr lang="ru-RU" sz="1600" dirty="0" err="1" smtClean="0"/>
              <a:t>Делейн</a:t>
            </a:r>
            <a:r>
              <a:rPr lang="ru-RU" sz="1600" dirty="0" smtClean="0"/>
              <a:t> нависла угроза. И, как это часто бывает, враг находится ближе всех к королю. Придворный волшебник </a:t>
            </a:r>
            <a:r>
              <a:rPr lang="ru-RU" sz="1600" dirty="0" err="1" smtClean="0"/>
              <a:t>Флэгг</a:t>
            </a:r>
            <a:r>
              <a:rPr lang="ru-RU" sz="1600" dirty="0" smtClean="0"/>
              <a:t> вынашивает коварные планы по уничтожению королевства, и он готов пойти на все, чтобы добиться своего: подстроить смерть королевы, отравить короля и обвинить в этом его старшего сына. К счастью, принц Томас и принц Питер преданы своему народу, они не допустят такой беды, чего бы им это ни стоило. </a:t>
            </a:r>
          </a:p>
          <a:p>
            <a:endParaRPr lang="ru-RU" sz="1600" dirty="0"/>
          </a:p>
        </p:txBody>
      </p:sp>
      <p:pic>
        <p:nvPicPr>
          <p:cNvPr id="21506" name="Picture 2" descr="F:\Новая папка (3)\кинг глаз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095591"/>
            <a:ext cx="2710585" cy="421372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971600" y="603265"/>
            <a:ext cx="3240360" cy="1169551"/>
          </a:xfrm>
          <a:prstGeom prst="rect">
            <a:avLst/>
          </a:prstGeom>
        </p:spPr>
        <p:txBody>
          <a:bodyPr wrap="square">
            <a:spAutoFit/>
          </a:bodyPr>
          <a:lstStyle/>
          <a:p>
            <a:r>
              <a:rPr lang="ru-RU" sz="1400" dirty="0"/>
              <a:t>Кинг, Стивен. </a:t>
            </a:r>
          </a:p>
          <a:p>
            <a:r>
              <a:rPr lang="ru-RU" sz="1400" dirty="0"/>
              <a:t>Глаза дракона [Текст] : роман / С. Кинг ; пер. с англ. Б. </a:t>
            </a:r>
            <a:r>
              <a:rPr lang="ru-RU" sz="1400" dirty="0" err="1"/>
              <a:t>Самарханова</a:t>
            </a:r>
            <a:r>
              <a:rPr lang="ru-RU" sz="1400" dirty="0"/>
              <a:t>. - М. : АСТ, 2019. - 286 с. - (Король на все времена). </a:t>
            </a:r>
          </a:p>
        </p:txBody>
      </p:sp>
    </p:spTree>
    <p:extLst>
      <p:ext uri="{BB962C8B-B14F-4D97-AF65-F5344CB8AC3E}">
        <p14:creationId xmlns:p14="http://schemas.microsoft.com/office/powerpoint/2010/main" val="15565804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36096" y="322575"/>
            <a:ext cx="3168352" cy="6340197"/>
          </a:xfrm>
          <a:prstGeom prst="rect">
            <a:avLst/>
          </a:prstGeom>
        </p:spPr>
        <p:txBody>
          <a:bodyPr wrap="square">
            <a:spAutoFit/>
          </a:bodyPr>
          <a:lstStyle/>
          <a:p>
            <a:r>
              <a:rPr lang="ru-RU" sz="1400" dirty="0" smtClean="0"/>
              <a:t>Известный писатель Бен </a:t>
            </a:r>
            <a:r>
              <a:rPr lang="ru-RU" sz="1400" dirty="0" err="1" smtClean="0"/>
              <a:t>Миерс</a:t>
            </a:r>
            <a:r>
              <a:rPr lang="ru-RU" sz="1400" dirty="0" smtClean="0"/>
              <a:t> приезжает в родной город </a:t>
            </a:r>
            <a:r>
              <a:rPr lang="ru-RU" sz="1400" dirty="0" err="1" smtClean="0"/>
              <a:t>Салемс</a:t>
            </a:r>
            <a:r>
              <a:rPr lang="ru-RU" sz="1400" dirty="0" smtClean="0"/>
              <a:t>-Лот, чтобы создать новый роман и побороть детские страхи. Мальчиком он случайно забрел в дом на холме </a:t>
            </a:r>
            <a:r>
              <a:rPr lang="ru-RU" sz="1400" dirty="0" err="1" smtClean="0"/>
              <a:t>Марстен</a:t>
            </a:r>
            <a:r>
              <a:rPr lang="ru-RU" sz="1400" dirty="0" smtClean="0"/>
              <a:t>-Хаус, хозяин которого убил жену и повесился сам. Вот только мертвец открыл глаза… С тех пор Бен был уверен, что в этом доме живет зло.</a:t>
            </a:r>
          </a:p>
          <a:p>
            <a:r>
              <a:rPr lang="ru-RU" sz="1400" dirty="0" smtClean="0"/>
              <a:t>Тем временем в настоящем к этому жилищу прибывает грузовик, из которого рабочие переносят большой таинственный ящик. После этого в городке начинается волна странных происшествий: пропадают взрослые, дети, тела умерших исчезают из моргов и могил, а по ночам на жителей совершаются нападения…</a:t>
            </a:r>
          </a:p>
          <a:p>
            <a:r>
              <a:rPr lang="ru-RU" sz="1400" dirty="0" smtClean="0"/>
              <a:t>Кто стоит за всем этим? Как эти события связаны с ящиком и домом, в котором главный герой когда-то увидел труп, открывший глаза?</a:t>
            </a:r>
          </a:p>
          <a:p>
            <a:r>
              <a:rPr lang="ru-RU" sz="1400" dirty="0" smtClean="0"/>
              <a:t>Стивен Кинг заставит вашу кровь стыть в венах от ужаса и страха с первых страниц романа «Жребий </a:t>
            </a:r>
            <a:r>
              <a:rPr lang="ru-RU" sz="1400" dirty="0" err="1" smtClean="0"/>
              <a:t>Салема</a:t>
            </a:r>
            <a:r>
              <a:rPr lang="ru-RU" sz="1400" dirty="0" smtClean="0"/>
              <a:t>»! </a:t>
            </a:r>
            <a:endParaRPr lang="ru-RU" sz="1400" dirty="0"/>
          </a:p>
        </p:txBody>
      </p:sp>
      <p:pic>
        <p:nvPicPr>
          <p:cNvPr id="22530" name="Picture 2" descr="F:\Новая папка (3)\кинг жребий.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868" y="1700808"/>
            <a:ext cx="3187100" cy="48965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27584" y="419100"/>
            <a:ext cx="3456384" cy="954107"/>
          </a:xfrm>
          <a:prstGeom prst="rect">
            <a:avLst/>
          </a:prstGeom>
        </p:spPr>
        <p:txBody>
          <a:bodyPr wrap="square">
            <a:spAutoFit/>
          </a:bodyPr>
          <a:lstStyle/>
          <a:p>
            <a:r>
              <a:rPr lang="ru-RU" sz="1400" dirty="0"/>
              <a:t>Кинг, Стивен. </a:t>
            </a:r>
          </a:p>
          <a:p>
            <a:r>
              <a:rPr lang="ru-RU" sz="1400" dirty="0"/>
              <a:t>Жребий </a:t>
            </a:r>
            <a:r>
              <a:rPr lang="ru-RU" sz="1400" dirty="0" err="1"/>
              <a:t>Салема</a:t>
            </a:r>
            <a:r>
              <a:rPr lang="ru-RU" sz="1400" dirty="0"/>
              <a:t> [Текст] : роман / С. Кинг ; пер. с англ. В. В. Антонова. - М. : АСТ, 2015. - 540 с. </a:t>
            </a:r>
          </a:p>
        </p:txBody>
      </p:sp>
    </p:spTree>
    <p:extLst>
      <p:ext uri="{BB962C8B-B14F-4D97-AF65-F5344CB8AC3E}">
        <p14:creationId xmlns:p14="http://schemas.microsoft.com/office/powerpoint/2010/main" val="32631986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32040" y="989439"/>
            <a:ext cx="3600400" cy="5755422"/>
          </a:xfrm>
          <a:prstGeom prst="rect">
            <a:avLst/>
          </a:prstGeom>
        </p:spPr>
        <p:txBody>
          <a:bodyPr wrap="square">
            <a:spAutoFit/>
          </a:bodyPr>
          <a:lstStyle/>
          <a:p>
            <a:r>
              <a:rPr lang="ru-RU" sz="1600" dirty="0" smtClean="0"/>
              <a:t>Художник-портретист уходит из дома, расставшись с когда-то любимой женой. Некоторое время он бесцельно колесит по северным районам, а затем соглашается на заманчивое предложение своего хорошего друга </a:t>
            </a:r>
            <a:r>
              <a:rPr lang="ru-RU" sz="1600" dirty="0" err="1" smtClean="0"/>
              <a:t>Масахико</a:t>
            </a:r>
            <a:r>
              <a:rPr lang="ru-RU" sz="1600" dirty="0" smtClean="0"/>
              <a:t> </a:t>
            </a:r>
            <a:r>
              <a:rPr lang="ru-RU" sz="1600" dirty="0" err="1" smtClean="0"/>
              <a:t>Амада</a:t>
            </a:r>
            <a:r>
              <a:rPr lang="ru-RU" sz="1600" dirty="0" smtClean="0"/>
              <a:t> – пожить в небольшом доме в горах. Тем более что этот пустующий дом принадлежит отцу </a:t>
            </a:r>
            <a:r>
              <a:rPr lang="ru-RU" sz="1600" dirty="0" err="1" smtClean="0"/>
              <a:t>Масахико</a:t>
            </a:r>
            <a:r>
              <a:rPr lang="ru-RU" sz="1600" dirty="0" smtClean="0"/>
              <a:t>, известному японскому традиционному художнику.</a:t>
            </a:r>
          </a:p>
          <a:p>
            <a:r>
              <a:rPr lang="ru-RU" sz="1600" dirty="0" smtClean="0"/>
              <a:t>На чердаке новый жилец обнаруживает странную картину, на которой запечатлена таинственная сцена. Кажется, что полотно буквально источает зло. Вскоре в жизни главного героя начинают происходит мистические события. Однажды ночью он идет в лес, следуя за слабым звоном колокольчика…</a:t>
            </a:r>
          </a:p>
          <a:p>
            <a:endParaRPr lang="ru-RU" sz="1600" dirty="0"/>
          </a:p>
        </p:txBody>
      </p:sp>
      <p:pic>
        <p:nvPicPr>
          <p:cNvPr id="27650" name="Picture 2" descr="F:\Новая папка (3)\мураками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988840"/>
            <a:ext cx="2941140" cy="45632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27584" y="404664"/>
            <a:ext cx="3744416" cy="1384995"/>
          </a:xfrm>
          <a:prstGeom prst="rect">
            <a:avLst/>
          </a:prstGeom>
        </p:spPr>
        <p:txBody>
          <a:bodyPr wrap="square">
            <a:spAutoFit/>
          </a:bodyPr>
          <a:lstStyle/>
          <a:p>
            <a:r>
              <a:rPr lang="ru-RU" sz="1400" dirty="0"/>
              <a:t>Мураками, Харуки. </a:t>
            </a:r>
          </a:p>
          <a:p>
            <a:r>
              <a:rPr lang="ru-RU" sz="1400" dirty="0"/>
              <a:t>Убийство Командора [Текст] : художественная лит-</a:t>
            </a:r>
            <a:r>
              <a:rPr lang="ru-RU" sz="1400" dirty="0" err="1"/>
              <a:t>ра</a:t>
            </a:r>
            <a:r>
              <a:rPr lang="ru-RU" sz="1400" dirty="0"/>
              <a:t>. Книга 1. Возникновение замысла / Х. Мураками ; пер. с яп. А. Т. </a:t>
            </a:r>
            <a:r>
              <a:rPr lang="ru-RU" sz="1400" dirty="0" err="1"/>
              <a:t>Замилова</a:t>
            </a:r>
            <a:r>
              <a:rPr lang="ru-RU" sz="1400" dirty="0"/>
              <a:t>. - М. : </a:t>
            </a:r>
            <a:r>
              <a:rPr lang="ru-RU" sz="1400" dirty="0" err="1"/>
              <a:t>Эксмо</a:t>
            </a:r>
            <a:r>
              <a:rPr lang="ru-RU" sz="1400" dirty="0"/>
              <a:t>, 2019. - 415 с. - (Мураками-мания).</a:t>
            </a:r>
          </a:p>
        </p:txBody>
      </p:sp>
    </p:spTree>
    <p:extLst>
      <p:ext uri="{BB962C8B-B14F-4D97-AF65-F5344CB8AC3E}">
        <p14:creationId xmlns:p14="http://schemas.microsoft.com/office/powerpoint/2010/main" val="28690464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97125" y="1022611"/>
            <a:ext cx="3384376" cy="5262979"/>
          </a:xfrm>
          <a:prstGeom prst="rect">
            <a:avLst/>
          </a:prstGeom>
        </p:spPr>
        <p:txBody>
          <a:bodyPr wrap="square">
            <a:spAutoFit/>
          </a:bodyPr>
          <a:lstStyle/>
          <a:p>
            <a:r>
              <a:rPr lang="ru-RU" sz="1600" dirty="0" smtClean="0"/>
              <a:t>Это вторая часть мистической истории об одиноком портретисте, который отыскал на чердаке своего временного дома очень странную картину. На холсте известный художник запечатлел в технике средневековой японской живописи финал пьесы «Дон Жуан», изобразив донну Анну, легендарного ловеласа и Командора.</a:t>
            </a:r>
          </a:p>
          <a:p>
            <a:r>
              <a:rPr lang="ru-RU" sz="1600" dirty="0" smtClean="0"/>
              <a:t>Но после этого в жизни главного героя начинают происходить непонятные вещи: в доме движется мебель и раздаются загадочные звуки. А войдя как-то ночью в студию, портретист обнаруживает в ней удивительного человека, который называет себя идеей…</a:t>
            </a:r>
            <a:endParaRPr lang="ru-RU" sz="1600" dirty="0"/>
          </a:p>
        </p:txBody>
      </p:sp>
      <p:pic>
        <p:nvPicPr>
          <p:cNvPr id="28674" name="Picture 2" descr="F:\Новая папка (3)\мурак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840" y="1916832"/>
            <a:ext cx="2948819" cy="457513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045037" y="309371"/>
            <a:ext cx="3816424" cy="1384995"/>
          </a:xfrm>
          <a:prstGeom prst="rect">
            <a:avLst/>
          </a:prstGeom>
        </p:spPr>
        <p:txBody>
          <a:bodyPr wrap="square">
            <a:spAutoFit/>
          </a:bodyPr>
          <a:lstStyle/>
          <a:p>
            <a:r>
              <a:rPr lang="ru-RU" sz="1400" dirty="0"/>
              <a:t>Мураками, Харуки. </a:t>
            </a:r>
          </a:p>
          <a:p>
            <a:r>
              <a:rPr lang="ru-RU" sz="1400" dirty="0"/>
              <a:t>Убийство Командора [Текст] : художественная лит-</a:t>
            </a:r>
            <a:r>
              <a:rPr lang="ru-RU" sz="1400" dirty="0" err="1"/>
              <a:t>ра</a:t>
            </a:r>
            <a:r>
              <a:rPr lang="ru-RU" sz="1400" dirty="0"/>
              <a:t>. Книга 2. Ускользающая метафора / Х. Мураками ; пер. с яп. А. Т. </a:t>
            </a:r>
            <a:r>
              <a:rPr lang="ru-RU" sz="1400" dirty="0" err="1"/>
              <a:t>Замилова</a:t>
            </a:r>
            <a:r>
              <a:rPr lang="ru-RU" sz="1400" dirty="0"/>
              <a:t>. - М. : </a:t>
            </a:r>
            <a:r>
              <a:rPr lang="ru-RU" sz="1400" dirty="0" err="1"/>
              <a:t>Эксмо</a:t>
            </a:r>
            <a:r>
              <a:rPr lang="ru-RU" sz="1400" dirty="0"/>
              <a:t>, 2019. - 430 с. - (Мураками-мания). </a:t>
            </a:r>
          </a:p>
        </p:txBody>
      </p:sp>
    </p:spTree>
    <p:extLst>
      <p:ext uri="{BB962C8B-B14F-4D97-AF65-F5344CB8AC3E}">
        <p14:creationId xmlns:p14="http://schemas.microsoft.com/office/powerpoint/2010/main" val="40770420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25543" y="636821"/>
            <a:ext cx="3924944" cy="5693866"/>
          </a:xfrm>
          <a:prstGeom prst="rect">
            <a:avLst/>
          </a:prstGeom>
        </p:spPr>
        <p:txBody>
          <a:bodyPr wrap="square">
            <a:spAutoFit/>
          </a:bodyPr>
          <a:lstStyle/>
          <a:p>
            <a:r>
              <a:rPr lang="ru-RU" sz="1400" dirty="0" smtClean="0"/>
              <a:t>Кора ‒ темнокожая рабыня на одной из хлопковых плантаций Джорджии. Ее бабку </a:t>
            </a:r>
            <a:r>
              <a:rPr lang="ru-RU" sz="1400" dirty="0" err="1" smtClean="0"/>
              <a:t>Аджарри</a:t>
            </a:r>
            <a:r>
              <a:rPr lang="ru-RU" sz="1400" dirty="0" smtClean="0"/>
              <a:t> привезли на Юг США из Африки. Из пяти детей бабушки выжила только </a:t>
            </a:r>
            <a:r>
              <a:rPr lang="ru-RU" sz="1400" dirty="0" err="1" smtClean="0"/>
              <a:t>Мэйбл</a:t>
            </a:r>
            <a:r>
              <a:rPr lang="ru-RU" sz="1400" dirty="0" smtClean="0"/>
              <a:t>, мать Коры.</a:t>
            </a:r>
          </a:p>
          <a:p>
            <a:r>
              <a:rPr lang="ru-RU" sz="1400" dirty="0" smtClean="0"/>
              <a:t>В отличие от большинства рабов, </a:t>
            </a:r>
            <a:r>
              <a:rPr lang="ru-RU" sz="1400" dirty="0" err="1" smtClean="0"/>
              <a:t>Мэйбл</a:t>
            </a:r>
            <a:r>
              <a:rPr lang="ru-RU" sz="1400" dirty="0" smtClean="0"/>
              <a:t> не смирилась со своей участью. Однажды ночью она сбежала, оставив дочь на произвол судьбы. Удивительно, но ни слугам закона, ни охотникам за головами так и не удалось найти дерзкую цветную женщину.</a:t>
            </a:r>
          </a:p>
          <a:p>
            <a:r>
              <a:rPr lang="ru-RU" sz="1400" dirty="0" smtClean="0"/>
              <a:t>Когда Кора подросла, на их плантации появился новый молодой раб, Цезарь. Он предложил девушке бежать вместе с ним: добраться до легендарной подземной дороги, по которой можно доехать на благословенный Север. Рабыня отважилась на побег.</a:t>
            </a:r>
          </a:p>
          <a:p>
            <a:r>
              <a:rPr lang="ru-RU" sz="1400" dirty="0" smtClean="0"/>
              <a:t>Теперь по следу беглецов идет охотник, который в свое время не смог отыскать и вернуть хозяевам </a:t>
            </a:r>
            <a:r>
              <a:rPr lang="ru-RU" sz="1400" dirty="0" err="1" smtClean="0"/>
              <a:t>Мэйбл</a:t>
            </a:r>
            <a:r>
              <a:rPr lang="ru-RU" sz="1400" dirty="0" smtClean="0"/>
              <a:t>. Для него поиск дочери дерзкой рабыни становится главной целью в жизни…</a:t>
            </a:r>
          </a:p>
          <a:p>
            <a:r>
              <a:rPr lang="ru-RU" sz="1400" dirty="0" smtClean="0"/>
              <a:t>невероятный роман, награжденный в 2017 году Пулитцеровской премией </a:t>
            </a:r>
            <a:r>
              <a:rPr lang="ru-RU" sz="1400" dirty="0"/>
              <a:t>.</a:t>
            </a:r>
          </a:p>
        </p:txBody>
      </p:sp>
      <p:pic>
        <p:nvPicPr>
          <p:cNvPr id="4098" name="Picture 2" descr="F:\Новая папка (3)\подз жел дорога.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660" y="1916832"/>
            <a:ext cx="2763860" cy="462485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403648" y="468288"/>
            <a:ext cx="2952328" cy="1169551"/>
          </a:xfrm>
          <a:prstGeom prst="rect">
            <a:avLst/>
          </a:prstGeom>
        </p:spPr>
        <p:txBody>
          <a:bodyPr wrap="square">
            <a:spAutoFit/>
          </a:bodyPr>
          <a:lstStyle/>
          <a:p>
            <a:r>
              <a:rPr lang="ru-RU" sz="1400" dirty="0"/>
              <a:t>Уайтхед, </a:t>
            </a:r>
            <a:r>
              <a:rPr lang="ru-RU" sz="1400" dirty="0" err="1"/>
              <a:t>Колсон</a:t>
            </a:r>
            <a:r>
              <a:rPr lang="ru-RU" sz="1400" dirty="0"/>
              <a:t>. </a:t>
            </a:r>
          </a:p>
          <a:p>
            <a:r>
              <a:rPr lang="ru-RU" sz="1400" dirty="0"/>
              <a:t>Подземная железная дорога [Текст] : роман / К. Уайтхед ; пер. с англ. О. Новицкой. - М. : АСТ : CORPUS, 2019. - 413 с.</a:t>
            </a:r>
          </a:p>
        </p:txBody>
      </p:sp>
    </p:spTree>
    <p:extLst>
      <p:ext uri="{BB962C8B-B14F-4D97-AF65-F5344CB8AC3E}">
        <p14:creationId xmlns:p14="http://schemas.microsoft.com/office/powerpoint/2010/main" val="32985693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60032" y="404664"/>
            <a:ext cx="3888432" cy="6001643"/>
          </a:xfrm>
          <a:prstGeom prst="rect">
            <a:avLst/>
          </a:prstGeom>
        </p:spPr>
        <p:txBody>
          <a:bodyPr wrap="square">
            <a:spAutoFit/>
          </a:bodyPr>
          <a:lstStyle/>
          <a:p>
            <a:r>
              <a:rPr lang="ru-RU" sz="1600" dirty="0" smtClean="0"/>
              <a:t>Роман «Сад бабочек», вышедший в США в 2016 году, буквально взорвал рейтинги «</a:t>
            </a:r>
            <a:r>
              <a:rPr lang="ru-RU" sz="1600" dirty="0" err="1" smtClean="0"/>
              <a:t>Амазона</a:t>
            </a:r>
            <a:r>
              <a:rPr lang="ru-RU" sz="1600" dirty="0" smtClean="0"/>
              <a:t>», уверенно и надолго став бестселлером №1 этого крупнейшего книжного рынка. Читателям стало ясно: на небосклон остросюжетной литературы взошла новая звезда, по своему таланту сравнимая с такими мастерами жанра, как Томас Харрис, Джон Фаулз и Дэвид </a:t>
            </a:r>
            <a:r>
              <a:rPr lang="ru-RU" sz="1600" dirty="0" err="1" smtClean="0"/>
              <a:t>Болдаччи</a:t>
            </a:r>
            <a:r>
              <a:rPr lang="ru-RU" sz="1600" dirty="0" smtClean="0"/>
              <a:t>…</a:t>
            </a:r>
          </a:p>
          <a:p>
            <a:r>
              <a:rPr lang="ru-RU" sz="1600" dirty="0" smtClean="0"/>
              <a:t>Эти девушки знают его лишь как Садовника – мужчину, который похитил их и поселил здесь, в таинственном саду под стеклянным куполом, с тенистыми деревьями и прекрасными цветами, ручьем и водопадом. Но для них это место – не рай, а сущий ад. И они ни на секунду не забывают: век их короток, как век бабочек, вытатуированных на их спинах, и может оборваться в любой момент. А сколько им отмерено жить, решает один лишь Садовник…</a:t>
            </a:r>
            <a:endParaRPr lang="ru-RU" sz="1600" dirty="0"/>
          </a:p>
        </p:txBody>
      </p:sp>
      <p:pic>
        <p:nvPicPr>
          <p:cNvPr id="35842" name="Picture 2" descr="F:\Новая папка (3)\сад бабоче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28800"/>
            <a:ext cx="3087239" cy="488812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11560" y="260648"/>
            <a:ext cx="3663303" cy="1169551"/>
          </a:xfrm>
          <a:prstGeom prst="rect">
            <a:avLst/>
          </a:prstGeom>
        </p:spPr>
        <p:txBody>
          <a:bodyPr wrap="square">
            <a:spAutoFit/>
          </a:bodyPr>
          <a:lstStyle/>
          <a:p>
            <a:r>
              <a:rPr lang="ru-RU" sz="1400" dirty="0" err="1"/>
              <a:t>Хатчисон</a:t>
            </a:r>
            <a:r>
              <a:rPr lang="ru-RU" sz="1400" dirty="0"/>
              <a:t>, Дот. </a:t>
            </a:r>
          </a:p>
          <a:p>
            <a:r>
              <a:rPr lang="ru-RU" sz="1400" dirty="0"/>
              <a:t>Сад бабочек [Текст] / Д. </a:t>
            </a:r>
            <a:r>
              <a:rPr lang="ru-RU" sz="1400" dirty="0" err="1"/>
              <a:t>Хатчисон</a:t>
            </a:r>
            <a:r>
              <a:rPr lang="ru-RU" sz="1400" dirty="0"/>
              <a:t> ; пер. с англ. Р. Н. </a:t>
            </a:r>
            <a:r>
              <a:rPr lang="ru-RU" sz="1400" dirty="0" err="1"/>
              <a:t>Прокурова</a:t>
            </a:r>
            <a:r>
              <a:rPr lang="ru-RU" sz="1400" dirty="0"/>
              <a:t>. - М. : Э, 2017. - 316 с. - (</a:t>
            </a:r>
            <a:r>
              <a:rPr lang="ru-RU" sz="1400" dirty="0" err="1"/>
              <a:t>Грандмастер</a:t>
            </a:r>
            <a:r>
              <a:rPr lang="ru-RU" sz="1400" dirty="0"/>
              <a:t> психологического триллера). </a:t>
            </a:r>
          </a:p>
        </p:txBody>
      </p:sp>
    </p:spTree>
    <p:extLst>
      <p:ext uri="{BB962C8B-B14F-4D97-AF65-F5344CB8AC3E}">
        <p14:creationId xmlns:p14="http://schemas.microsoft.com/office/powerpoint/2010/main" val="35659172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92080" y="548680"/>
            <a:ext cx="3384376" cy="5899438"/>
          </a:xfrm>
          <a:prstGeom prst="rect">
            <a:avLst/>
          </a:prstGeom>
        </p:spPr>
        <p:txBody>
          <a:bodyPr wrap="square">
            <a:spAutoFit/>
          </a:bodyPr>
          <a:lstStyle/>
          <a:p>
            <a:r>
              <a:rPr lang="ru-RU" sz="1600" dirty="0" smtClean="0"/>
              <a:t>Продолжение серии «Коллекционер», начавшейся с бестселлера «Сад бабочек». Этот роман буквально взорвал рейтинги «</a:t>
            </a:r>
            <a:r>
              <a:rPr lang="ru-RU" sz="1600" dirty="0" err="1" smtClean="0"/>
              <a:t>Амазона</a:t>
            </a:r>
            <a:r>
              <a:rPr lang="ru-RU" sz="1600" dirty="0" smtClean="0"/>
              <a:t>», поставив его автора в один ряд с такими мастерами жанра, как Томас Харрис, Джон Фаулз и Дэвид </a:t>
            </a:r>
            <a:r>
              <a:rPr lang="ru-RU" sz="1600" dirty="0" err="1" smtClean="0"/>
              <a:t>Болдаччи</a:t>
            </a:r>
            <a:r>
              <a:rPr lang="ru-RU" sz="1600" dirty="0" smtClean="0"/>
              <a:t>.</a:t>
            </a:r>
          </a:p>
          <a:p>
            <a:r>
              <a:rPr lang="ru-RU" sz="1600" dirty="0" smtClean="0"/>
              <a:t>Агент ФБР Мерседес </a:t>
            </a:r>
            <a:r>
              <a:rPr lang="ru-RU" sz="1600" dirty="0" err="1" smtClean="0"/>
              <a:t>Рамирес</a:t>
            </a:r>
            <a:r>
              <a:rPr lang="ru-RU" sz="1600" dirty="0" smtClean="0"/>
              <a:t> начала получать «живые» посылки. Время от времени она обнаруживает на своем собственном крыльце детишек – насмерть перепуганных, измазанных чужой кровью и с плюшевыми медвежатами в руках. Все они как один твердят, что сюда их привез Ангел. Привез со словами, что теперь с ними все будет хорошо и тетя Мерседес позаботится о них. Но сначала Ангел убил их родителей…</a:t>
            </a:r>
            <a:endParaRPr lang="ru-RU" sz="1600" dirty="0"/>
          </a:p>
        </p:txBody>
      </p:sp>
      <p:pic>
        <p:nvPicPr>
          <p:cNvPr id="36866" name="Picture 2" descr="F:\Новая папка (3)\дети лет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916832"/>
            <a:ext cx="3016027" cy="475252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55576" y="404663"/>
            <a:ext cx="3312368" cy="1169551"/>
          </a:xfrm>
          <a:prstGeom prst="rect">
            <a:avLst/>
          </a:prstGeom>
        </p:spPr>
        <p:txBody>
          <a:bodyPr wrap="square">
            <a:spAutoFit/>
          </a:bodyPr>
          <a:lstStyle/>
          <a:p>
            <a:r>
              <a:rPr lang="ru-RU" sz="1400" dirty="0" err="1"/>
              <a:t>Хатчисон</a:t>
            </a:r>
            <a:r>
              <a:rPr lang="ru-RU" sz="1400" dirty="0"/>
              <a:t>, Дот. </a:t>
            </a:r>
          </a:p>
          <a:p>
            <a:r>
              <a:rPr lang="ru-RU" sz="1400" dirty="0"/>
              <a:t>Дети лета [Текст] / Д. </a:t>
            </a:r>
            <a:r>
              <a:rPr lang="ru-RU" sz="1400" dirty="0" err="1"/>
              <a:t>Хатчисон</a:t>
            </a:r>
            <a:r>
              <a:rPr lang="ru-RU" sz="1400" dirty="0"/>
              <a:t> ; пер. с англ. М. Ю. </a:t>
            </a:r>
            <a:r>
              <a:rPr lang="ru-RU" sz="1400" dirty="0" err="1"/>
              <a:t>Юркан</a:t>
            </a:r>
            <a:r>
              <a:rPr lang="ru-RU" sz="1400" dirty="0"/>
              <a:t>. - М. : </a:t>
            </a:r>
            <a:r>
              <a:rPr lang="ru-RU" sz="1400" dirty="0" err="1"/>
              <a:t>Эксмо</a:t>
            </a:r>
            <a:r>
              <a:rPr lang="ru-RU" sz="1400" dirty="0"/>
              <a:t>, 2018. - 382 с. - (</a:t>
            </a:r>
            <a:r>
              <a:rPr lang="ru-RU" sz="1400" dirty="0" err="1"/>
              <a:t>Грандмастер</a:t>
            </a:r>
            <a:r>
              <a:rPr lang="ru-RU" sz="1400" dirty="0"/>
              <a:t> психологического триллера). </a:t>
            </a:r>
          </a:p>
        </p:txBody>
      </p:sp>
    </p:spTree>
    <p:extLst>
      <p:ext uri="{BB962C8B-B14F-4D97-AF65-F5344CB8AC3E}">
        <p14:creationId xmlns:p14="http://schemas.microsoft.com/office/powerpoint/2010/main" val="40478836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11225" y="662571"/>
            <a:ext cx="3816424" cy="5478423"/>
          </a:xfrm>
          <a:prstGeom prst="rect">
            <a:avLst/>
          </a:prstGeom>
        </p:spPr>
        <p:txBody>
          <a:bodyPr wrap="square">
            <a:spAutoFit/>
          </a:bodyPr>
          <a:lstStyle/>
          <a:p>
            <a:r>
              <a:rPr lang="ru-RU" sz="1400" dirty="0"/>
              <a:t> В полицию Лос-Анджелеса поступает анонимный звонок: в сточной трубе на дамбе найдено тело неизвестного. Похоже на типичную смерть наркомана от передозировки. Но блестящее чутье полицейского помогает детективу Гарри Босху замечать то, чего не видят другие. Он уверен: этого человека убили, а перед смертью пытали. Босх узнает убитого — двадцать лет назад они вместе воевали во Вьетнаме, таких солдат называли «туннельными крысами». Кому понадобилось убивать ветерана войны, тем более плотно сидевшего на игле? Какую тайну он скрывал? Когда выясняется, что убийством интересуется ФБР, а самого Гарри отстраняют от расследования, он решает поймать убийцу, применяя собственные методы. Это становится для него делом чести. Роман открывает знаменитую серию о детективе полиции Лос-Анджелеса Гарри Босхе, имя которого нарицательно — оно выбрано в честь художника Иеронима Босха, средневекового гения, чьи картины до </a:t>
            </a:r>
            <a:r>
              <a:rPr lang="ru-RU" sz="1400" dirty="0" smtClean="0"/>
              <a:t> СИХ </a:t>
            </a:r>
            <a:r>
              <a:rPr lang="ru-RU" sz="1400" dirty="0"/>
              <a:t>ПОР НЕ РАСШИФРОВАНЫ</a:t>
            </a:r>
            <a:r>
              <a:rPr lang="ru-RU" sz="1400" dirty="0" smtClean="0"/>
              <a:t>.</a:t>
            </a:r>
            <a:endParaRPr lang="ru-RU" sz="1400" dirty="0"/>
          </a:p>
        </p:txBody>
      </p:sp>
      <p:pic>
        <p:nvPicPr>
          <p:cNvPr id="6146" name="Picture 2" descr="F:\Новая папка (3)\ЧЕРНОЕ ЭХ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988840"/>
            <a:ext cx="2973751" cy="450523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115616" y="404664"/>
            <a:ext cx="3384376" cy="1384995"/>
          </a:xfrm>
          <a:prstGeom prst="rect">
            <a:avLst/>
          </a:prstGeom>
        </p:spPr>
        <p:txBody>
          <a:bodyPr wrap="square">
            <a:spAutoFit/>
          </a:bodyPr>
          <a:lstStyle/>
          <a:p>
            <a:r>
              <a:rPr lang="ru-RU" sz="1400" dirty="0" err="1"/>
              <a:t>Коннелли</a:t>
            </a:r>
            <a:r>
              <a:rPr lang="ru-RU" sz="1400" dirty="0"/>
              <a:t>, Майкл. </a:t>
            </a:r>
          </a:p>
          <a:p>
            <a:r>
              <a:rPr lang="ru-RU" sz="1400" dirty="0"/>
              <a:t>Черное эхо [Текст] : роман / М. </a:t>
            </a:r>
            <a:r>
              <a:rPr lang="ru-RU" sz="1400" dirty="0" err="1"/>
              <a:t>Коннелли</a:t>
            </a:r>
            <a:r>
              <a:rPr lang="ru-RU" sz="1400" dirty="0"/>
              <a:t> ; пер. с англ. Н. А. Кудашевой. - СПб. : Азбука : Азбука-Аттикус, 2019. - 511 с. - (Звезды мирового детектива). </a:t>
            </a:r>
          </a:p>
        </p:txBody>
      </p:sp>
    </p:spTree>
    <p:extLst>
      <p:ext uri="{BB962C8B-B14F-4D97-AF65-F5344CB8AC3E}">
        <p14:creationId xmlns:p14="http://schemas.microsoft.com/office/powerpoint/2010/main" val="12072542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64088" y="1006343"/>
            <a:ext cx="3384376" cy="5909310"/>
          </a:xfrm>
          <a:prstGeom prst="rect">
            <a:avLst/>
          </a:prstGeom>
        </p:spPr>
        <p:txBody>
          <a:bodyPr wrap="square">
            <a:spAutoFit/>
          </a:bodyPr>
          <a:lstStyle/>
          <a:p>
            <a:r>
              <a:rPr lang="ru-RU" dirty="0" smtClean="0"/>
              <a:t>Новое захватывающее расследование </a:t>
            </a:r>
            <a:r>
              <a:rPr lang="ru-RU" dirty="0" err="1" smtClean="0"/>
              <a:t>Саманты</a:t>
            </a:r>
            <a:r>
              <a:rPr lang="ru-RU" dirty="0" smtClean="0"/>
              <a:t> Вулф! На этот раз 12-летние Сэм и Элли пытаются разгадать загадку рубина "Глаз Ориона". Баснословно дорогой камень был дерзко похищен! Подруги хотят помочь своей новой учительнице, мисс Лизе </a:t>
            </a:r>
            <a:r>
              <a:rPr lang="ru-RU" dirty="0" err="1" smtClean="0"/>
              <a:t>Ковингтон</a:t>
            </a:r>
            <a:r>
              <a:rPr lang="ru-RU" dirty="0" smtClean="0"/>
              <a:t>, единственной законной наследнице рубина, разобраться в этом запутанном деле. Но они никак не могли предположить, что во время расследования разгадают ещё и тщательно оберегаемую семейную тайну!</a:t>
            </a:r>
          </a:p>
          <a:p>
            <a:endParaRPr lang="ru-RU" dirty="0"/>
          </a:p>
        </p:txBody>
      </p:sp>
      <p:pic>
        <p:nvPicPr>
          <p:cNvPr id="52226" name="Picture 2" descr="F:\Новая папка (3)\эЛЛИС РАНЧО.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938411"/>
            <a:ext cx="2819707" cy="440866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043608" y="431450"/>
            <a:ext cx="3528392" cy="1169551"/>
          </a:xfrm>
          <a:prstGeom prst="rect">
            <a:avLst/>
          </a:prstGeom>
        </p:spPr>
        <p:txBody>
          <a:bodyPr wrap="square">
            <a:spAutoFit/>
          </a:bodyPr>
          <a:lstStyle/>
          <a:p>
            <a:r>
              <a:rPr lang="ru-RU" sz="1400" dirty="0"/>
              <a:t>Эллис, Тара. </a:t>
            </a:r>
          </a:p>
          <a:p>
            <a:r>
              <a:rPr lang="ru-RU" sz="1400" dirty="0"/>
              <a:t>Загадка ранчо </a:t>
            </a:r>
            <a:r>
              <a:rPr lang="ru-RU" sz="1400" dirty="0" err="1"/>
              <a:t>Ковингтон</a:t>
            </a:r>
            <a:r>
              <a:rPr lang="ru-RU" sz="1400" dirty="0"/>
              <a:t> [Текст] / Т. Эллис ; пер. с англ. А. В. Захарова. - М. : </a:t>
            </a:r>
            <a:r>
              <a:rPr lang="ru-RU" sz="1400" dirty="0" err="1"/>
              <a:t>Эксмо</a:t>
            </a:r>
            <a:r>
              <a:rPr lang="ru-RU" sz="1400" dirty="0"/>
              <a:t>, 2019. - 254 с. - (Таинственные расследования </a:t>
            </a:r>
            <a:r>
              <a:rPr lang="ru-RU" sz="1400" dirty="0" err="1"/>
              <a:t>Саманты</a:t>
            </a:r>
            <a:r>
              <a:rPr lang="ru-RU" sz="1400" dirty="0"/>
              <a:t> Вулф</a:t>
            </a:r>
          </a:p>
        </p:txBody>
      </p:sp>
    </p:spTree>
    <p:extLst>
      <p:ext uri="{BB962C8B-B14F-4D97-AF65-F5344CB8AC3E}">
        <p14:creationId xmlns:p14="http://schemas.microsoft.com/office/powerpoint/2010/main" val="19221843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48064" y="404664"/>
            <a:ext cx="3816424" cy="6124754"/>
          </a:xfrm>
          <a:prstGeom prst="rect">
            <a:avLst/>
          </a:prstGeom>
        </p:spPr>
        <p:txBody>
          <a:bodyPr wrap="square">
            <a:spAutoFit/>
          </a:bodyPr>
          <a:lstStyle/>
          <a:p>
            <a:r>
              <a:rPr lang="ru-RU" sz="1400" dirty="0" smtClean="0"/>
              <a:t>В парке в пригороде Рима исчез ребенок. Недалеко от места, где мальчика видели в последний раз, найдено тело его матери. Следователи подозревают главу семейства. Прибывшая на место преступления </a:t>
            </a:r>
            <a:r>
              <a:rPr lang="ru-RU" sz="1400" dirty="0" err="1" smtClean="0"/>
              <a:t>Коломба</a:t>
            </a:r>
            <a:r>
              <a:rPr lang="ru-RU" sz="1400" dirty="0" smtClean="0"/>
              <a:t> </a:t>
            </a:r>
            <a:r>
              <a:rPr lang="ru-RU" sz="1400" dirty="0" err="1" smtClean="0"/>
              <a:t>Каселли</a:t>
            </a:r>
            <a:r>
              <a:rPr lang="ru-RU" sz="1400" dirty="0" smtClean="0"/>
              <a:t> категорически не согласна с официальной версией. Однако ей приходится расследовать дело частным образом, ведь после трагических событий, связанных с гибелью людей в парижском ресторане, она готова подать в отставку. И все же руководитель отдела знакомит </a:t>
            </a:r>
            <a:r>
              <a:rPr lang="ru-RU" sz="1400" dirty="0" err="1" smtClean="0"/>
              <a:t>Коломбу</a:t>
            </a:r>
            <a:r>
              <a:rPr lang="ru-RU" sz="1400" dirty="0" smtClean="0"/>
              <a:t> с Данте </a:t>
            </a:r>
            <a:r>
              <a:rPr lang="ru-RU" sz="1400" dirty="0" err="1" smtClean="0"/>
              <a:t>Торре</a:t>
            </a:r>
            <a:r>
              <a:rPr lang="ru-RU" sz="1400" dirty="0" smtClean="0"/>
              <a:t>, экспертом по поиску пропавших без вести лиц и жестокому обращению с детьми. Говорят, что он гений, хотя его дедуктивные способности осложнены многочисленными фобиями и паранойей, поскольку в детстве Данте тоже похитили. Поиски быстро прекратили, и полиция сочла, что мальчик погиб. На самом деле он много лет провел в заточении, в силосной башне, и единственным, кого он видел за долгие годы, был таинственный человек, скрывавший свое лицо. Данте называл его Отцом. И в новом деле об исчезновении ребенка явно проступает почерк Отца.</a:t>
            </a:r>
          </a:p>
          <a:p>
            <a:r>
              <a:rPr lang="ru-RU" sz="1400" dirty="0" smtClean="0"/>
              <a:t> </a:t>
            </a:r>
            <a:endParaRPr lang="ru-RU" sz="1400" dirty="0"/>
          </a:p>
        </p:txBody>
      </p:sp>
      <p:pic>
        <p:nvPicPr>
          <p:cNvPr id="53250" name="Picture 2" descr="F:\Новая папка (3)\УЬИТЬ ОТЦ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150404"/>
            <a:ext cx="2806920" cy="420023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27583" y="423066"/>
            <a:ext cx="3382985" cy="1384995"/>
          </a:xfrm>
          <a:prstGeom prst="rect">
            <a:avLst/>
          </a:prstGeom>
        </p:spPr>
        <p:txBody>
          <a:bodyPr wrap="square">
            <a:spAutoFit/>
          </a:bodyPr>
          <a:lstStyle/>
          <a:p>
            <a:r>
              <a:rPr lang="ru-RU" sz="1400" dirty="0" err="1"/>
              <a:t>Дациери</a:t>
            </a:r>
            <a:r>
              <a:rPr lang="ru-RU" sz="1400" dirty="0"/>
              <a:t>, </a:t>
            </a:r>
            <a:r>
              <a:rPr lang="ru-RU" sz="1400" dirty="0" err="1"/>
              <a:t>Сандроне</a:t>
            </a:r>
            <a:r>
              <a:rPr lang="ru-RU" sz="1400" dirty="0"/>
              <a:t>. </a:t>
            </a:r>
          </a:p>
          <a:p>
            <a:r>
              <a:rPr lang="ru-RU" sz="1400" dirty="0"/>
              <a:t>Убить Отца [Текст] : роман / С. </a:t>
            </a:r>
            <a:r>
              <a:rPr lang="ru-RU" sz="1400" dirty="0" err="1"/>
              <a:t>Дациери</a:t>
            </a:r>
            <a:r>
              <a:rPr lang="ru-RU" sz="1400" dirty="0"/>
              <a:t> ; пер. с ит. Л. </a:t>
            </a:r>
            <a:r>
              <a:rPr lang="ru-RU" sz="1400" dirty="0" err="1"/>
              <a:t>Карцивадзе</a:t>
            </a:r>
            <a:r>
              <a:rPr lang="ru-RU" sz="1400" dirty="0"/>
              <a:t>. - СПб. : Азбука : Азбука-Аттикус, 2019. - 509 с. - (Звезды мирового детектива). </a:t>
            </a:r>
          </a:p>
        </p:txBody>
      </p:sp>
    </p:spTree>
    <p:extLst>
      <p:ext uri="{BB962C8B-B14F-4D97-AF65-F5344CB8AC3E}">
        <p14:creationId xmlns:p14="http://schemas.microsoft.com/office/powerpoint/2010/main" val="2160087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64088" y="836712"/>
            <a:ext cx="3240360" cy="5478423"/>
          </a:xfrm>
          <a:prstGeom prst="rect">
            <a:avLst/>
          </a:prstGeom>
        </p:spPr>
        <p:txBody>
          <a:bodyPr wrap="square">
            <a:spAutoFit/>
          </a:bodyPr>
          <a:lstStyle/>
          <a:p>
            <a:r>
              <a:rPr lang="ru-RU" sz="1400" dirty="0" smtClean="0"/>
              <a:t>Аннотация к книге "Опосредованно"</a:t>
            </a:r>
          </a:p>
          <a:p>
            <a:r>
              <a:rPr lang="ru-RU" sz="1400" dirty="0" smtClean="0"/>
              <a:t>Новый роман автора бестселлера "Петровы в гриппе и вокруг него". Алексей Сальников - поэт, прозаик, автор романов "Петровы в гриппе и вокруг него" и "Отдел", а также трех поэтических сборников. Лауреат премии "Национальный бестселлер", финалист премий "Большая книга" и "НОС".В новом романе "Опосредованно" представлена альтернативная реальность, где стихи - это не просто текст, а настоящий наркотик. Девушка Лена сочиняет свое первое стихотворение в семнадцать лет, чтобы получить одобрение старшего брата лучшей подруги. А потом не может бросить. Стишки становятся для нее и горем, и утешением, и способом заработать, и колдовством, и частью быта - ближе родных и друзей. Они не уходят, их не выкинешь, от них не отвяжешься, наверно потому, что кровь не водица, но все же отчасти - чернила. </a:t>
            </a:r>
            <a:endParaRPr lang="ru-RU" sz="1400" dirty="0"/>
          </a:p>
        </p:txBody>
      </p:sp>
      <p:pic>
        <p:nvPicPr>
          <p:cNvPr id="50178" name="Picture 2" descr="F:\Новая папка (3)\ОПОСРЕДОВАНН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18393"/>
            <a:ext cx="3464189" cy="498843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03888" y="476672"/>
            <a:ext cx="3736064" cy="1169551"/>
          </a:xfrm>
          <a:prstGeom prst="rect">
            <a:avLst/>
          </a:prstGeom>
        </p:spPr>
        <p:txBody>
          <a:bodyPr wrap="square">
            <a:spAutoFit/>
          </a:bodyPr>
          <a:lstStyle/>
          <a:p>
            <a:r>
              <a:rPr lang="ru-RU" sz="1400" dirty="0"/>
              <a:t>Сальников, Алексей Борисович. </a:t>
            </a:r>
          </a:p>
          <a:p>
            <a:r>
              <a:rPr lang="ru-RU" sz="1400" dirty="0"/>
              <a:t>Опосредованно [Текст] : роман / А. Б. Сальников. - М. : АСТ : Редакция Елены Шубиной, 2019. - 414 с. - (Классное чтение). </a:t>
            </a:r>
          </a:p>
        </p:txBody>
      </p:sp>
    </p:spTree>
    <p:extLst>
      <p:ext uri="{BB962C8B-B14F-4D97-AF65-F5344CB8AC3E}">
        <p14:creationId xmlns:p14="http://schemas.microsoft.com/office/powerpoint/2010/main" val="2908654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64088" y="932820"/>
            <a:ext cx="3350985" cy="5262979"/>
          </a:xfrm>
          <a:prstGeom prst="rect">
            <a:avLst/>
          </a:prstGeom>
        </p:spPr>
        <p:txBody>
          <a:bodyPr wrap="square">
            <a:spAutoFit/>
          </a:bodyPr>
          <a:lstStyle/>
          <a:p>
            <a:endParaRPr lang="ru-RU" sz="1600" dirty="0" smtClean="0"/>
          </a:p>
          <a:p>
            <a:r>
              <a:rPr lang="ru-RU" sz="1600" dirty="0" smtClean="0"/>
              <a:t>Огромен и необъятен Сибирский край. Едва ли не десяток губерний вмещает. Среди них – </a:t>
            </a:r>
            <a:r>
              <a:rPr lang="ru-RU" sz="1600" dirty="0" err="1" smtClean="0"/>
              <a:t>Ярская</a:t>
            </a:r>
            <a:r>
              <a:rPr lang="ru-RU" sz="1600" dirty="0" smtClean="0"/>
              <a:t>. В одной из ее волостей нес службу урядник </a:t>
            </a:r>
            <a:r>
              <a:rPr lang="ru-RU" sz="1600" dirty="0" err="1" smtClean="0"/>
              <a:t>Жигин</a:t>
            </a:r>
            <a:r>
              <a:rPr lang="ru-RU" sz="1600" dirty="0" smtClean="0"/>
              <a:t>. Исправно нес, жену любил, сынишку растил. Но пришла в их дом беда: заболел и помер сынок в одночасье, пока отец службу исполнял, а потом и жена куда-то пропала. </a:t>
            </a:r>
            <a:r>
              <a:rPr lang="ru-RU" sz="1600" dirty="0" err="1" smtClean="0"/>
              <a:t>Жигин</a:t>
            </a:r>
            <a:r>
              <a:rPr lang="ru-RU" sz="1600" dirty="0" smtClean="0"/>
              <a:t>, однако, не сдался и решил во что бы то ни стало отыскать любимую Василису. Но отправившись по наущению старой знакомой на золотой прииск, урядник даже не предполагал, в какой круговорот смертельно опасных событий он попадет!...</a:t>
            </a:r>
            <a:endParaRPr lang="ru-RU" sz="1600" dirty="0"/>
          </a:p>
        </p:txBody>
      </p:sp>
      <p:pic>
        <p:nvPicPr>
          <p:cNvPr id="3074" name="Picture 2" descr="F:\Новая папка (3)\осин крест.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92742"/>
            <a:ext cx="3097796" cy="474995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60040" y="332656"/>
            <a:ext cx="3347864" cy="954107"/>
          </a:xfrm>
          <a:prstGeom prst="rect">
            <a:avLst/>
          </a:prstGeom>
        </p:spPr>
        <p:txBody>
          <a:bodyPr wrap="square">
            <a:spAutoFit/>
          </a:bodyPr>
          <a:lstStyle/>
          <a:p>
            <a:r>
              <a:rPr lang="ru-RU" sz="1400" dirty="0"/>
              <a:t>Щукин, Михаил Николаевич. </a:t>
            </a:r>
          </a:p>
          <a:p>
            <a:r>
              <a:rPr lang="ru-RU" sz="1400" dirty="0"/>
              <a:t>Осиновый крест урядника </a:t>
            </a:r>
            <a:r>
              <a:rPr lang="ru-RU" sz="1400" dirty="0" err="1"/>
              <a:t>Жигина</a:t>
            </a:r>
            <a:r>
              <a:rPr lang="ru-RU" sz="1400" dirty="0"/>
              <a:t> [Текст] : роман / М. Н. Щукин. - М. : Вече, 2015. - 367 с.</a:t>
            </a:r>
          </a:p>
        </p:txBody>
      </p:sp>
    </p:spTree>
    <p:extLst>
      <p:ext uri="{BB962C8B-B14F-4D97-AF65-F5344CB8AC3E}">
        <p14:creationId xmlns:p14="http://schemas.microsoft.com/office/powerpoint/2010/main" val="1842778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45823" y="620688"/>
            <a:ext cx="3600400" cy="6001643"/>
          </a:xfrm>
          <a:prstGeom prst="rect">
            <a:avLst/>
          </a:prstGeom>
        </p:spPr>
        <p:txBody>
          <a:bodyPr wrap="square">
            <a:spAutoFit/>
          </a:bodyPr>
          <a:lstStyle/>
          <a:p>
            <a:r>
              <a:rPr lang="ru-RU" sz="1600" dirty="0" smtClean="0"/>
              <a:t>Вторая половина XIX века. Широк и необъятен край Сибирский. В верховьях реки Талой, приманивающей золотоискателей, лиходеев и торговцев, разворачиваются события отнюдь не семейной драмы Данилы </a:t>
            </a:r>
            <a:r>
              <a:rPr lang="ru-RU" sz="1600" dirty="0" err="1" smtClean="0"/>
              <a:t>Шайдурова</a:t>
            </a:r>
            <a:r>
              <a:rPr lang="ru-RU" sz="1600" dirty="0" smtClean="0"/>
              <a:t>, умыкнувшего любимую без благословения, но государственной важности.</a:t>
            </a:r>
          </a:p>
          <a:p>
            <a:r>
              <a:rPr lang="ru-RU" sz="1600" dirty="0" smtClean="0"/>
              <a:t>Вокруг парочки лиходеев – политического авантюриста Цезаря Белозерова и бывшего монаха-расстриги Бориски, мечтающего о «собственном царстве», – в сибирской глухомани объединяются варнаки: беглые каторжники, </a:t>
            </a:r>
            <a:r>
              <a:rPr lang="ru-RU" sz="1600" dirty="0" err="1" smtClean="0"/>
              <a:t>нищеброды</a:t>
            </a:r>
            <a:r>
              <a:rPr lang="ru-RU" sz="1600" dirty="0" smtClean="0"/>
              <a:t> и прочий разбойный люд. Шайка становится главной бедой и угрозой благостному убежищу староверов, укрывшихся за Кедровым кряжем. Но ни те ни другие не хотят жить в таком соседстве…</a:t>
            </a:r>
            <a:endParaRPr lang="ru-RU" sz="1600" dirty="0"/>
          </a:p>
        </p:txBody>
      </p:sp>
      <p:pic>
        <p:nvPicPr>
          <p:cNvPr id="18434" name="Picture 2" descr="F:\Новая папка (3)\лих гост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497" y="1844824"/>
            <a:ext cx="2993718" cy="460851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23528" y="482278"/>
            <a:ext cx="3650595" cy="954107"/>
          </a:xfrm>
          <a:prstGeom prst="rect">
            <a:avLst/>
          </a:prstGeom>
        </p:spPr>
        <p:txBody>
          <a:bodyPr wrap="square">
            <a:spAutoFit/>
          </a:bodyPr>
          <a:lstStyle/>
          <a:p>
            <a:r>
              <a:rPr lang="ru-RU" sz="1400" dirty="0"/>
              <a:t>Щукин, Михаил Николаевич. </a:t>
            </a:r>
          </a:p>
          <a:p>
            <a:r>
              <a:rPr lang="ru-RU" sz="1400" dirty="0"/>
              <a:t>Лихие гости [Текст] : роман / М. Н. Щукин. - М. : Вече, 2016. - 431 с. - (</a:t>
            </a:r>
            <a:r>
              <a:rPr lang="ru-RU" sz="1400" dirty="0" err="1"/>
              <a:t>Сибириада</a:t>
            </a:r>
            <a:r>
              <a:rPr lang="ru-RU" sz="1400" dirty="0"/>
              <a:t>. Собрание сочинений). </a:t>
            </a:r>
          </a:p>
        </p:txBody>
      </p:sp>
    </p:spTree>
    <p:extLst>
      <p:ext uri="{BB962C8B-B14F-4D97-AF65-F5344CB8AC3E}">
        <p14:creationId xmlns:p14="http://schemas.microsoft.com/office/powerpoint/2010/main" val="2746500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92080" y="980728"/>
            <a:ext cx="3240360" cy="5262979"/>
          </a:xfrm>
          <a:prstGeom prst="rect">
            <a:avLst/>
          </a:prstGeom>
        </p:spPr>
        <p:txBody>
          <a:bodyPr wrap="square">
            <a:spAutoFit/>
          </a:bodyPr>
          <a:lstStyle/>
          <a:p>
            <a:r>
              <a:rPr lang="ru-RU" sz="1400" dirty="0" smtClean="0"/>
              <a:t>В этом городе, где редко светит солнце, где вместо неба видится лишь дымный полог, смешалось многое: времена, люди и судьбы. Здесь Юродивый произносит вечные истины, а «лишенцы», отвергая «демократические ценности», мечтают о воле и стремятся обрести ее любыми способами, даже ценой собственной жизни.</a:t>
            </a:r>
          </a:p>
          <a:p>
            <a:r>
              <a:rPr lang="ru-RU" sz="1400" dirty="0" smtClean="0"/>
              <a:t>Остросюжетный роман «Морок» известного сибирского писателя Михаила Щукина, лауреата Национальной литературной премии имени В.Г. Распутина, ярко и пронзительно рассказывает о том, что ложные обещания заканчиваются крахом… Роман «Имя для сына» и повесть «Оборони и сохрани» посвящены сибирской глубинке и недавнему советскому прошлому – во всех изломах и противоречиях того времени.</a:t>
            </a:r>
          </a:p>
          <a:p>
            <a:endParaRPr lang="ru-RU" sz="1400" dirty="0"/>
          </a:p>
        </p:txBody>
      </p:sp>
      <p:pic>
        <p:nvPicPr>
          <p:cNvPr id="15362" name="Picture 2" descr="F:\Новая папка (3)\моро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72816"/>
            <a:ext cx="3253257" cy="480101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55576" y="395952"/>
            <a:ext cx="3312368" cy="1169551"/>
          </a:xfrm>
          <a:prstGeom prst="rect">
            <a:avLst/>
          </a:prstGeom>
        </p:spPr>
        <p:txBody>
          <a:bodyPr wrap="square">
            <a:spAutoFit/>
          </a:bodyPr>
          <a:lstStyle/>
          <a:p>
            <a:r>
              <a:rPr lang="ru-RU" sz="1400" dirty="0"/>
              <a:t>Щукин, Михаил Николаевич. </a:t>
            </a:r>
          </a:p>
          <a:p>
            <a:r>
              <a:rPr lang="ru-RU" sz="1400" dirty="0"/>
              <a:t>Морок [Текст] : романы : повесть / М. Н. Щукин. - М. : Вече, 2019. - 527 с. - (</a:t>
            </a:r>
            <a:r>
              <a:rPr lang="ru-RU" sz="1400" dirty="0" err="1"/>
              <a:t>Сибириада</a:t>
            </a:r>
            <a:r>
              <a:rPr lang="ru-RU" sz="1400" dirty="0"/>
              <a:t>. Собрание сочинений). </a:t>
            </a:r>
          </a:p>
        </p:txBody>
      </p:sp>
    </p:spTree>
    <p:extLst>
      <p:ext uri="{BB962C8B-B14F-4D97-AF65-F5344CB8AC3E}">
        <p14:creationId xmlns:p14="http://schemas.microsoft.com/office/powerpoint/2010/main" val="3387607762"/>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586</TotalTime>
  <Words>8748</Words>
  <Application>Microsoft Office PowerPoint</Application>
  <PresentationFormat>Экран (4:3)</PresentationFormat>
  <Paragraphs>258</Paragraphs>
  <Slides>59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59</vt:i4>
      </vt:variant>
    </vt:vector>
  </HeadingPairs>
  <TitlesOfParts>
    <vt:vector size="60"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Методист</dc:creator>
  <cp:lastModifiedBy>Методист</cp:lastModifiedBy>
  <cp:revision>51</cp:revision>
  <dcterms:created xsi:type="dcterms:W3CDTF">2019-09-26T12:21:36Z</dcterms:created>
  <dcterms:modified xsi:type="dcterms:W3CDTF">2019-10-03T13:01:23Z</dcterms:modified>
</cp:coreProperties>
</file>