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0" r:id="rId5"/>
    <p:sldId id="265" r:id="rId6"/>
    <p:sldId id="259" r:id="rId7"/>
    <p:sldId id="264" r:id="rId8"/>
    <p:sldId id="258" r:id="rId9"/>
    <p:sldId id="266" r:id="rId10"/>
    <p:sldId id="270" r:id="rId11"/>
    <p:sldId id="262" r:id="rId12"/>
    <p:sldId id="263" r:id="rId13"/>
    <p:sldId id="267" r:id="rId14"/>
    <p:sldId id="271" r:id="rId15"/>
    <p:sldId id="269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55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2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0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9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51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42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3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24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08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07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6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9095-78A3-4037-940A-6299C2D2E67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2025-F16D-43F5-847B-FB8B958C2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91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65389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КНИЖНЫЕ</a:t>
            </a:r>
          </a:p>
          <a:p>
            <a:r>
              <a:rPr lang="ru-RU" sz="8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</a:t>
            </a:r>
          </a:p>
          <a:p>
            <a:r>
              <a:rPr lang="ru-RU" sz="8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МБА</a:t>
            </a:r>
            <a:endParaRPr lang="ru-RU" sz="8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651" y="4791186"/>
            <a:ext cx="5088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ШКОЛЬНОЕ ЧТЕНИЕ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145" y="5775647"/>
            <a:ext cx="7168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Лужская межпоселенческая районная библиотека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4273" y="623731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"/>
          <a:stretch/>
        </p:blipFill>
        <p:spPr>
          <a:xfrm>
            <a:off x="6372200" y="2422198"/>
            <a:ext cx="2589891" cy="33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9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718991" cy="580884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13556" y="1340768"/>
            <a:ext cx="3923928" cy="50167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История — дама капризная. Стоило одному неосторожному подростку ругнуть ее у стен Кремля, и его вместе с собеседницей откинуло так далеко, что выбираться придется целую книгу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«Куда мы попали? Как нам отсюда выбраться? Как выжить?» — спрашивают герои книги. </a:t>
            </a:r>
            <a:endParaRPr lang="ru-RU" sz="1600" dirty="0" smtClean="0"/>
          </a:p>
          <a:p>
            <a:pPr algn="ctr"/>
            <a:r>
              <a:rPr lang="ru-RU" sz="1600" dirty="0" smtClean="0"/>
              <a:t>Очень </a:t>
            </a:r>
            <a:r>
              <a:rPr lang="ru-RU" sz="1600" dirty="0"/>
              <a:t>хочется им помочь, ведь у нас под рукой интернет, а они мало что помнят даже из школьного курса! Да и школьный курс не всегда совпадает с тем, что происходит перед изумленным взглядом невольных путешественников во времени. Особенно когда приходится столкнуться с дружинниками Долгорукого, давать советы Калите, защищать Москву от Тохтамыша или работать толмачом у английского посла. </a:t>
            </a:r>
            <a:endParaRPr lang="ru-RU" sz="1600" dirty="0" smtClean="0"/>
          </a:p>
          <a:p>
            <a:pPr algn="ctr"/>
            <a:r>
              <a:rPr lang="ru-RU" sz="1600" dirty="0" smtClean="0"/>
              <a:t>А</a:t>
            </a:r>
            <a:r>
              <a:rPr lang="ru-RU" sz="1600" dirty="0"/>
              <a:t> еще — это роман о любви...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9012" y="260648"/>
            <a:ext cx="4248472" cy="7078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/>
              <a:t>Жвалевский Андрей,  Пастернак Евгения</a:t>
            </a:r>
          </a:p>
          <a:p>
            <a:r>
              <a:rPr lang="ru-RU" sz="1000" dirty="0" smtClean="0"/>
              <a:t>Москвест </a:t>
            </a:r>
            <a:r>
              <a:rPr lang="ru-RU" sz="1000" dirty="0"/>
              <a:t>[Текст] : роман-сказка / Андрей Жвалевский, Евгения Пастернак. - Москва : Время, 2023. - 269, [1] с. : ил. - (Время - юность</a:t>
            </a:r>
            <a:r>
              <a:rPr lang="ru-RU" sz="1000" dirty="0" smtClean="0"/>
              <a:t>!)</a:t>
            </a:r>
          </a:p>
          <a:p>
            <a:r>
              <a:rPr lang="ru-RU" sz="1000" dirty="0" smtClean="0"/>
              <a:t>ББК </a:t>
            </a:r>
            <a:r>
              <a:rPr lang="ru-RU" sz="1000" dirty="0"/>
              <a:t>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85408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1" y="692696"/>
            <a:ext cx="3898779" cy="583264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88024" y="2247250"/>
            <a:ext cx="3995936" cy="4278094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Ирина Михайловна Пивоварова </a:t>
            </a:r>
          </a:p>
          <a:p>
            <a:pPr algn="ctr"/>
            <a:r>
              <a:rPr lang="ru-RU" sz="1600" dirty="0" smtClean="0"/>
              <a:t>(1939–1986) — одна из самых лучших отечественных детских писателей.</a:t>
            </a:r>
          </a:p>
          <a:p>
            <a:pPr algn="ctr"/>
            <a:r>
              <a:rPr lang="ru-RU" sz="1600" dirty="0" smtClean="0"/>
              <a:t>В книгу вошла захватывающая и смешная повесть «Старичок в клетчатых брюках». </a:t>
            </a:r>
            <a:r>
              <a:rPr lang="ru-RU" sz="1600" dirty="0"/>
              <a:t>Почти детективная история про шпионов, приключения отважного и бесстрашного мальчика со смешной фамилией и кличкой. </a:t>
            </a:r>
            <a:endParaRPr lang="ru-RU" sz="1600" dirty="0" smtClean="0"/>
          </a:p>
          <a:p>
            <a:pPr algn="ctr"/>
            <a:r>
              <a:rPr lang="ru-RU" sz="1600" dirty="0" smtClean="0"/>
              <a:t>Про </a:t>
            </a:r>
            <a:r>
              <a:rPr lang="ru-RU" sz="1600" dirty="0"/>
              <a:t>битву характеров, о героях чистых внутренне, добрых и целеустремленных и о других героях, в красивой обертке и с пустым содержанием. О детской дружбе, забавной, и суетливой сестренке, скрипке, новой любимой маминой простыне и свинке, подцепленной при невероятных и мужественных обстоятельствах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9292" y="338753"/>
            <a:ext cx="4353399" cy="86177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/>
              <a:t>Пивоварова, Ирина</a:t>
            </a:r>
          </a:p>
          <a:p>
            <a:r>
              <a:rPr lang="ru-RU" sz="1000" dirty="0" smtClean="0"/>
              <a:t>Старичок </a:t>
            </a:r>
            <a:r>
              <a:rPr lang="ru-RU" sz="1000" dirty="0"/>
              <a:t>в клетчатых брюках [Текст] : повесть / Ирина Пивоварова ; рисунки Ксении Почтенной. - Москва : Малыш : АСТ, 2022. - 158, [1] с. : цв. ил. - (</a:t>
            </a:r>
            <a:r>
              <a:rPr lang="ru-RU" sz="1000" dirty="0" smtClean="0"/>
              <a:t>Школьноприкольно)</a:t>
            </a:r>
          </a:p>
          <a:p>
            <a:r>
              <a:rPr lang="ru-RU" sz="1000" dirty="0" smtClean="0"/>
              <a:t>ББК </a:t>
            </a:r>
            <a:r>
              <a:rPr lang="ru-RU" sz="1000" dirty="0"/>
              <a:t>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270957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8119"/>
            <a:ext cx="3744416" cy="535947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16016" y="2180077"/>
            <a:ext cx="4069442" cy="4031873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Ваня хочет стать инженером, а инженеры во всякие россказни не верят. Старый особняк — подумаешь! Загадочные опыты графа, его бывшего хозяина — подумаешь! Слухи о кладах в парке, говорящих зеркалах и тайных ходах — да ну, ерунда это всё. Может, когда-то, во времена графа-учёного, здесь и происходило что-то интересненькое. Но сегодня их школа номер тринадцать — просто набитое всякой рухлядью здание, которому очень не помешал бы хороший ремонт. Ваня так никогда и не узнал бы один из самых невероятных секретов школы. Если бы не старинный шкаф, в который ему однажды понадобилось заглянуть...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8994" y="494176"/>
            <a:ext cx="4176464" cy="70788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/>
              <a:t>Рогожина</a:t>
            </a:r>
            <a:r>
              <a:rPr lang="ru-RU" sz="1000" dirty="0"/>
              <a:t>, Аля.</a:t>
            </a:r>
          </a:p>
          <a:p>
            <a:r>
              <a:rPr lang="ru-RU" sz="1000" dirty="0" smtClean="0"/>
              <a:t>Школа </a:t>
            </a:r>
            <a:r>
              <a:rPr lang="ru-RU" sz="1000" dirty="0"/>
              <a:t>№ 13. Тень из шкафа [Текст] / Аля Рогожина ; художник Анастасия Кожина. - Москва : АСТ, 2023. - 157, [1] с. : ил. - (Школа № 13</a:t>
            </a:r>
            <a:r>
              <a:rPr lang="ru-RU" sz="1000" dirty="0" smtClean="0"/>
              <a:t>).</a:t>
            </a:r>
          </a:p>
          <a:p>
            <a:r>
              <a:rPr lang="ru-RU" sz="1000" dirty="0" smtClean="0"/>
              <a:t>ББК </a:t>
            </a:r>
            <a:r>
              <a:rPr lang="ru-RU" sz="1000" dirty="0"/>
              <a:t>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223849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15256"/>
            <a:ext cx="3653799" cy="574505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86584" y="1412776"/>
            <a:ext cx="3995936" cy="504753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Если вы услышите про гостиницу „Котовасию“, в которой живут коты вместе с псом Барбосом, куда иногда заходят выдра Боня и ежиха Соня, заезжают в гости чихуа-хуа Нельсон и черепашка Машка и где по вечерам на люстре болтается мартышка Карина, знайте: это про нас</a:t>
            </a:r>
            <a:r>
              <a:rPr lang="ru-RU" sz="1400" dirty="0" smtClean="0"/>
              <a:t>!» Во</a:t>
            </a:r>
            <a:r>
              <a:rPr lang="ru-RU" sz="1400" dirty="0"/>
              <a:t> второй книге цикла «Котовасия» вас ждёт ещё больше приключений и новых героев</a:t>
            </a:r>
            <a:r>
              <a:rPr lang="ru-RU" sz="1400" dirty="0" smtClean="0"/>
              <a:t>. </a:t>
            </a:r>
          </a:p>
          <a:p>
            <a:pPr algn="ctr"/>
            <a:r>
              <a:rPr lang="ru-RU" sz="1400" dirty="0" smtClean="0"/>
              <a:t>Коты </a:t>
            </a:r>
            <a:r>
              <a:rPr lang="ru-RU" sz="1400" dirty="0"/>
              <a:t>по-прежнему радуются жизни и попадают в нелепые ситуации, вместе празднуют Новый год, весенние праздники, встречаются с городскими друзьями. </a:t>
            </a:r>
            <a:endParaRPr lang="ru-RU" sz="1400" dirty="0" smtClean="0"/>
          </a:p>
          <a:p>
            <a:pPr algn="ctr"/>
            <a:r>
              <a:rPr lang="ru-RU" sz="1400" dirty="0" smtClean="0"/>
              <a:t>Но</a:t>
            </a:r>
            <a:r>
              <a:rPr lang="ru-RU" sz="1400" dirty="0"/>
              <a:t> и опасности поджидают кота Тигра! </a:t>
            </a:r>
            <a:endParaRPr lang="ru-RU" sz="1400" dirty="0" smtClean="0"/>
          </a:p>
          <a:p>
            <a:pPr algn="ctr"/>
            <a:r>
              <a:rPr lang="ru-RU" sz="1400" dirty="0" smtClean="0"/>
              <a:t>А</a:t>
            </a:r>
            <a:r>
              <a:rPr lang="ru-RU" sz="1400" dirty="0"/>
              <a:t> ещё в Котовасии появляется удивительно редкое животное, которое коты спасли от браконьеров</a:t>
            </a:r>
            <a:r>
              <a:rPr lang="ru-RU" sz="1400" dirty="0" smtClean="0"/>
              <a:t>! </a:t>
            </a:r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Дорога домой» — это путь, который пройдёт каждый житель Котовасии. Кто-то обретёт свой дом в Котовасии, кто-то отправится в далёкий путь или научится жить самостоятельно, а для кого-то «дорога домой» окажется последней, но важной отправной точкой для мятежной души.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3256" y="258614"/>
            <a:ext cx="4572000" cy="8617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1000" dirty="0" smtClean="0"/>
              <a:t>Залесская</a:t>
            </a:r>
            <a:r>
              <a:rPr lang="ru-RU" sz="1000" dirty="0"/>
              <a:t>, Екатерина.</a:t>
            </a:r>
          </a:p>
          <a:p>
            <a:r>
              <a:rPr lang="ru-RU" sz="1000" dirty="0" smtClean="0"/>
              <a:t>Котовасия</a:t>
            </a:r>
            <a:r>
              <a:rPr lang="ru-RU" sz="1000" dirty="0"/>
              <a:t>. Дорога домой [Текст] : повесть / Екатерина Залесская ; иллюстрации Алисы Перкмини. - Москва : АСТ, 2023. - 221, [1] с. : ил. - (Котовасия. Истории о веселых зверятах</a:t>
            </a:r>
            <a:r>
              <a:rPr lang="ru-RU" sz="1000" dirty="0" smtClean="0"/>
              <a:t>).</a:t>
            </a:r>
            <a:endParaRPr lang="ru-RU" sz="1000" dirty="0"/>
          </a:p>
          <a:p>
            <a:r>
              <a:rPr lang="ru-RU" sz="1000" dirty="0"/>
              <a:t>ББК 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418352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8" y="630627"/>
            <a:ext cx="3531883" cy="559674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04048" y="1717692"/>
            <a:ext cx="3168352" cy="452431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Times New Roman" panose="02020603050405020304" pitchFamily="18" charset="0"/>
              </a:rPr>
              <a:t>Коты Эрмитажа не покидают свой пост. </a:t>
            </a:r>
            <a:endParaRPr lang="ru-RU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Главные </a:t>
            </a:r>
            <a:r>
              <a:rPr lang="ru-RU" sz="1600" dirty="0">
                <a:cs typeface="Times New Roman" panose="02020603050405020304" pitchFamily="18" charset="0"/>
              </a:rPr>
              <a:t>защитники искусства всегда внимательны, держат уши востро, мимо них не проскочит даже мышь... </a:t>
            </a:r>
            <a:endParaRPr lang="ru-RU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Разве </a:t>
            </a:r>
            <a:r>
              <a:rPr lang="ru-RU" sz="1600" dirty="0">
                <a:cs typeface="Times New Roman" panose="02020603050405020304" pitchFamily="18" charset="0"/>
              </a:rPr>
              <a:t>что только Морис — потомственный </a:t>
            </a:r>
            <a:r>
              <a:rPr lang="ru-RU" sz="1600" dirty="0" smtClean="0">
                <a:cs typeface="Times New Roman" panose="02020603050405020304" pitchFamily="18" charset="0"/>
              </a:rPr>
              <a:t>искусствовед </a:t>
            </a:r>
            <a:r>
              <a:rPr lang="ru-RU" sz="1600" dirty="0">
                <a:cs typeface="Times New Roman" panose="02020603050405020304" pitchFamily="18" charset="0"/>
              </a:rPr>
              <a:t>и неожиданно освободившееся привидение! </a:t>
            </a:r>
            <a:endParaRPr lang="ru-RU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Смогут</a:t>
            </a:r>
            <a:r>
              <a:rPr lang="ru-RU" sz="1600" dirty="0">
                <a:cs typeface="Times New Roman" panose="02020603050405020304" pitchFamily="18" charset="0"/>
              </a:rPr>
              <a:t> ли хвостатые защитники сохранить порядок и спасти знаменитую «Мону Лизу</a:t>
            </a:r>
            <a:r>
              <a:rPr lang="ru-RU" sz="1600" dirty="0" smtClean="0">
                <a:cs typeface="Times New Roman" panose="02020603050405020304" pitchFamily="18" charset="0"/>
              </a:rPr>
              <a:t>»?</a:t>
            </a:r>
          </a:p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Увлекательная </a:t>
            </a:r>
            <a:r>
              <a:rPr lang="ru-RU" sz="1600" dirty="0">
                <a:cs typeface="Times New Roman" panose="02020603050405020304" pitchFamily="18" charset="0"/>
              </a:rPr>
              <a:t>приключенческая история о самых милых хранителях искусства, дружбе, взаимопомощи и справедливости!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2224" y="283480"/>
            <a:ext cx="4572000" cy="70788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1000" dirty="0" smtClean="0"/>
              <a:t>Маслова, Анна</a:t>
            </a:r>
          </a:p>
          <a:p>
            <a:r>
              <a:rPr lang="ru-RU" sz="1000" dirty="0" smtClean="0"/>
              <a:t>Коты </a:t>
            </a:r>
            <a:r>
              <a:rPr lang="ru-RU" sz="1000" dirty="0"/>
              <a:t>Эрмитажа [Текст] : официальная новеллизация / Анна Маслова. - Москва : АСТ, 2023. - 156, [2] с. : ил. - (Коты Эрмитажа (Кино</a:t>
            </a:r>
            <a:r>
              <a:rPr lang="ru-RU" sz="1000" dirty="0" smtClean="0"/>
              <a:t>))</a:t>
            </a:r>
          </a:p>
          <a:p>
            <a:r>
              <a:rPr lang="ru-RU" sz="1000" dirty="0" smtClean="0"/>
              <a:t>ББК </a:t>
            </a:r>
            <a:r>
              <a:rPr lang="ru-RU" sz="1000" dirty="0"/>
              <a:t>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406789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8269"/>
            <a:ext cx="3594759" cy="564081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64280" y="1340768"/>
            <a:ext cx="3779912" cy="507831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 Эвана Росса никак из головы не идет Чудовищная кровища и страшные приключения, произошедшие с ним прошлым летом. </a:t>
            </a:r>
            <a:endParaRPr lang="ru-RU" dirty="0" smtClean="0"/>
          </a:p>
          <a:p>
            <a:pPr algn="ctr"/>
            <a:r>
              <a:rPr lang="ru-RU" dirty="0" smtClean="0"/>
              <a:t>Очень </a:t>
            </a:r>
            <a:r>
              <a:rPr lang="ru-RU" dirty="0"/>
              <a:t>страшные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Плохо то, что учитель естествознания не верит ни единому слову Эвана. </a:t>
            </a:r>
            <a:endParaRPr lang="ru-RU" dirty="0" smtClean="0"/>
          </a:p>
          <a:p>
            <a:pPr algn="ctr"/>
            <a:r>
              <a:rPr lang="ru-RU" dirty="0" smtClean="0"/>
              <a:t>И</a:t>
            </a:r>
            <a:r>
              <a:rPr lang="ru-RU" dirty="0"/>
              <a:t> за эти истории мальчику приходится без конца чистить клетку хомяка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А тут в город приезжает его давняя знакомая Энди, и начинается невероятное. Потому что у нее для Эвана есть «сюрприз». Это нечто зеленое, вязкое, и оно непрерывно растет...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66745"/>
            <a:ext cx="4572000" cy="70788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r>
              <a:rPr lang="ru-RU" sz="1000" dirty="0" smtClean="0"/>
              <a:t>Стайн Р.Л.</a:t>
            </a:r>
          </a:p>
          <a:p>
            <a:r>
              <a:rPr lang="ru-RU" sz="1000" dirty="0" smtClean="0"/>
              <a:t>Атака </a:t>
            </a:r>
            <a:r>
              <a:rPr lang="ru-RU" sz="1000" dirty="0"/>
              <a:t>чудовищного хомяка [Текст] : повесть / Р. Л. Стайн ; перевод с английского Анатолия Жиголова. - Москва : АСТ, 2023. - 125, [1] с. - (Ужастики Р. Л. </a:t>
            </a:r>
            <a:r>
              <a:rPr lang="ru-RU" sz="1000" dirty="0" smtClean="0"/>
              <a:t>Стайна)</a:t>
            </a:r>
          </a:p>
          <a:p>
            <a:r>
              <a:rPr lang="ru-RU" sz="1000" dirty="0" smtClean="0"/>
              <a:t>ББК </a:t>
            </a:r>
            <a:r>
              <a:rPr lang="ru-RU" sz="1000" dirty="0"/>
              <a:t>84(7Сое)</a:t>
            </a:r>
          </a:p>
        </p:txBody>
      </p:sp>
    </p:spTree>
    <p:extLst>
      <p:ext uri="{BB962C8B-B14F-4D97-AF65-F5344CB8AC3E}">
        <p14:creationId xmlns:p14="http://schemas.microsoft.com/office/powerpoint/2010/main" val="291842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7" y="836712"/>
            <a:ext cx="4014329" cy="51845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2041" y="2481858"/>
            <a:ext cx="3672408" cy="35394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Книга поможет школьникам разобраться в обязательном новом школьном предмете, который называется «Разговоры о важном». Каждый понедельник в школах и колледжах страны ведут беседы по самым разным актуальным темам учителя и ученики. </a:t>
            </a:r>
            <a:endParaRPr lang="ru-RU" sz="1600" dirty="0" smtClean="0"/>
          </a:p>
          <a:p>
            <a:pPr algn="ctr"/>
            <a:r>
              <a:rPr lang="ru-RU" sz="1600" dirty="0" smtClean="0"/>
              <a:t>В</a:t>
            </a:r>
            <a:r>
              <a:rPr lang="ru-RU" sz="1600" dirty="0"/>
              <a:t> этом издании собраны все заданные на год темы нового «урока». </a:t>
            </a:r>
            <a:endParaRPr lang="ru-RU" sz="1600" dirty="0" smtClean="0"/>
          </a:p>
          <a:p>
            <a:pPr algn="ctr"/>
            <a:r>
              <a:rPr lang="ru-RU" sz="1600" dirty="0" smtClean="0"/>
              <a:t>Красочные </a:t>
            </a:r>
            <a:r>
              <a:rPr lang="ru-RU" sz="1600" dirty="0"/>
              <a:t>иллюстрации и любопытные задания для школьников вызовут особый интерес как учеников, так и учителей.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2041" y="282714"/>
            <a:ext cx="3816424" cy="861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/>
              <a:t>Озорнина, Алла</a:t>
            </a:r>
          </a:p>
          <a:p>
            <a:r>
              <a:rPr lang="ru-RU" sz="1000" dirty="0" smtClean="0"/>
              <a:t>Разговоры </a:t>
            </a:r>
            <a:r>
              <a:rPr lang="ru-RU" sz="1000" dirty="0"/>
              <a:t>о важном [Текст] : научно-популярная литература / Алла Георгиевна Озорнина. - Москва : Аванта : АСТ, 2023. - 93, [2] с. : ил. - (Моя </a:t>
            </a:r>
            <a:r>
              <a:rPr lang="ru-RU" sz="1000" dirty="0" smtClean="0"/>
              <a:t>Россия)</a:t>
            </a:r>
          </a:p>
          <a:p>
            <a:r>
              <a:rPr lang="ru-RU" sz="1000" dirty="0" smtClean="0"/>
              <a:t>ББК </a:t>
            </a:r>
            <a:r>
              <a:rPr lang="ru-RU" sz="10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23874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2420888"/>
            <a:ext cx="4889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ЗА ПРОСМОТР!</a:t>
            </a:r>
            <a:endParaRPr lang="ru-RU" sz="4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426823" cy="2376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34564"/>
            <a:ext cx="24320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93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5" y="631262"/>
            <a:ext cx="3565393" cy="560605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69010" y="1340768"/>
            <a:ext cx="3707904" cy="5262979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«Свои люди — сочтемся!» (1849) — комедия в четырех действиях, первоначальное название пьесы «Банкрот». </a:t>
            </a:r>
          </a:p>
          <a:p>
            <a:pPr algn="ctr"/>
            <a:r>
              <a:rPr lang="ru-RU" sz="1600" dirty="0" smtClean="0"/>
              <a:t>Сюжет погружает читателя в реалии купеческой семьи, глава которой скупой и властный купец Самсон Силыч Большов. Чтобы не расплачиваться по кредиту Большов идёт на разные хитрости и махинации. Постановка пьесы принесла автору ошеломляющий успех, но вскоре «как обидная для русского купечества» была запрещена императором Николаем I. Спустя 5 лет комедия снова заняла достойное место на театральных афишах. </a:t>
            </a:r>
          </a:p>
          <a:p>
            <a:pPr algn="ctr"/>
            <a:r>
              <a:rPr lang="ru-RU" sz="1600" dirty="0" smtClean="0"/>
              <a:t>В книгу также вошли пьесы «Женитьба Бальзаминова» (оригинальное название — «За чем пойдешь, то и найдешь») (1861) и «Без вины виноватые» (1883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77319"/>
            <a:ext cx="4780978" cy="707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/>
              <a:t>Островский, Александр</a:t>
            </a:r>
          </a:p>
          <a:p>
            <a:r>
              <a:rPr lang="ru-RU" sz="1000" dirty="0" smtClean="0"/>
              <a:t>Свои </a:t>
            </a:r>
            <a:r>
              <a:rPr lang="ru-RU" sz="1000" dirty="0"/>
              <a:t>люди - сочтемся! [Текст] : пьесы / Александр Островский. - Москва : </a:t>
            </a:r>
            <a:endParaRPr lang="ru-RU" sz="1000" dirty="0" smtClean="0"/>
          </a:p>
          <a:p>
            <a:r>
              <a:rPr lang="ru-RU" sz="1000" dirty="0" smtClean="0"/>
              <a:t>АСТ</a:t>
            </a:r>
            <a:r>
              <a:rPr lang="ru-RU" sz="1000" dirty="0"/>
              <a:t>, 2022. - 252, [2] с. - (Школьное чтение</a:t>
            </a:r>
            <a:r>
              <a:rPr lang="ru-RU" sz="1000" dirty="0" smtClean="0"/>
              <a:t>)</a:t>
            </a:r>
            <a:endParaRPr lang="ru-RU" sz="1000" dirty="0"/>
          </a:p>
          <a:p>
            <a:r>
              <a:rPr lang="ru-RU" sz="1000" dirty="0" smtClean="0"/>
              <a:t>ББК </a:t>
            </a:r>
            <a:r>
              <a:rPr lang="ru-RU" sz="1000" dirty="0"/>
              <a:t>84(2Рос=Рус)1</a:t>
            </a:r>
          </a:p>
        </p:txBody>
      </p:sp>
    </p:spTree>
    <p:extLst>
      <p:ext uri="{BB962C8B-B14F-4D97-AF65-F5344CB8AC3E}">
        <p14:creationId xmlns:p14="http://schemas.microsoft.com/office/powerpoint/2010/main" val="289407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8" y="692696"/>
            <a:ext cx="3663710" cy="576064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499992" y="1405800"/>
            <a:ext cx="3923928" cy="504753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Михаил Афанасьевич Булгаков (1891–1940) — русский писатель, драматург, автор романов, повестей и рассказов, фельетонов, пьес, инсценировок, киносценариев и оперных либретто. </a:t>
            </a:r>
          </a:p>
          <a:p>
            <a:pPr algn="ctr"/>
            <a:r>
              <a:rPr lang="ru-RU" sz="1400" dirty="0" smtClean="0"/>
              <a:t>В первом романе писателя «Белая гвардия» (1923) описывается история семьи русских интеллигентов и их друзей, которая разворачивается на фоне сложного и трагического периода — Гражданской войны. Это произведение основано на воспоминаниях Булгакова о событиях, происходивших в Киеве в 1918–1919 гг. В книгу также вошла повесть «Собачье сердце». В основе сюжета — фантастическая история о том, как дворовый пес Шарик в результате хирургической операции, проведенной знаменитым профессором Преображенским, превращается в агрессивного грубияна и пьяницу Шарикова. Эту повесть М. Булгаков написал в 1925 году, однако, как и многие другие произведения автора, она была опубликована уже после его смерти — только в 1987 году.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57485"/>
            <a:ext cx="3941913" cy="76944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Булгаков, Михаил Афанасьевич (1891-1940). </a:t>
            </a:r>
          </a:p>
          <a:p>
            <a:r>
              <a:rPr lang="ru-RU" sz="1100" dirty="0"/>
              <a:t>Белая гвардия : сборник / Михаил Булгаков. </a:t>
            </a:r>
            <a:r>
              <a:rPr lang="ru-RU" sz="1100" dirty="0" smtClean="0"/>
              <a:t>–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Москва </a:t>
            </a:r>
            <a:r>
              <a:rPr lang="ru-RU" sz="1100" dirty="0" smtClean="0"/>
              <a:t>: АСТ</a:t>
            </a:r>
            <a:r>
              <a:rPr lang="ru-RU" sz="1100" dirty="0"/>
              <a:t>, 2022. - 381, [2] с. - (Школьное чтение)</a:t>
            </a:r>
          </a:p>
          <a:p>
            <a:r>
              <a:rPr lang="ru-RU" sz="1100" dirty="0"/>
              <a:t>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31772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6627"/>
            <a:ext cx="3746412" cy="589067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97556" y="1268760"/>
            <a:ext cx="3635896" cy="5262979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«Молодая гвардия» — роман Александра Александровича Фадеева </a:t>
            </a:r>
            <a:r>
              <a:rPr lang="ru-RU" sz="1400" dirty="0"/>
              <a:t>,</a:t>
            </a:r>
            <a:r>
              <a:rPr lang="ru-RU" sz="1400" dirty="0" smtClean="0"/>
              <a:t>посвященный молодежной одноименной подпольной организации, действовавшей в Краснодоне во время Великой Отечественной войны в период 1942–1943 гг. </a:t>
            </a:r>
          </a:p>
          <a:p>
            <a:pPr algn="ctr"/>
            <a:r>
              <a:rPr lang="ru-RU" sz="1400" dirty="0" smtClean="0"/>
              <a:t>Многие члены этой организации, обычные юноши и девушки, находясь в зоне оккупации, пожертвовали всем, чтобы помочь своей стране и своему народу одержать победу в войне. </a:t>
            </a:r>
          </a:p>
          <a:p>
            <a:pPr algn="ctr"/>
            <a:r>
              <a:rPr lang="ru-RU" sz="1400" dirty="0" smtClean="0"/>
              <a:t>В книге описан реальный подвиг реальных людей. Автор показывает храбрость и силу духа участников подполья, которые за несколько месяцев проходят путь от беззаботных детей до самоотверженных мучеников. </a:t>
            </a:r>
          </a:p>
          <a:p>
            <a:pPr algn="ctr"/>
            <a:r>
              <a:rPr lang="ru-RU" sz="1400" dirty="0" smtClean="0"/>
              <a:t>Этот роман А.А. Фадеева подает своему читателю пример настоящего героизма и патриотизма, заставляет хотя бы отдаленно прочувствовать важность и масштабность  Великой Отечественной войны и задуматься о том, как важно до последнего защищать то, во что веришь.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9504" y="138220"/>
            <a:ext cx="4572000" cy="70788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1000" dirty="0" smtClean="0"/>
              <a:t>Фадеев, Александр</a:t>
            </a:r>
          </a:p>
          <a:p>
            <a:r>
              <a:rPr lang="ru-RU" sz="1000" dirty="0" smtClean="0"/>
              <a:t>Молодая </a:t>
            </a:r>
            <a:r>
              <a:rPr lang="ru-RU" sz="1000" dirty="0"/>
              <a:t>гвардия [Текст] : роман / Александр Александрович Фадеев. - Москва : АСТ, 2023. - 636, [1] с. - (Школьное чтение</a:t>
            </a:r>
            <a:r>
              <a:rPr lang="ru-RU" sz="1000" dirty="0" smtClean="0"/>
              <a:t>) </a:t>
            </a:r>
          </a:p>
          <a:p>
            <a:r>
              <a:rPr lang="ru-RU" sz="1000" dirty="0" smtClean="0"/>
              <a:t>ББК </a:t>
            </a:r>
            <a:r>
              <a:rPr lang="ru-RU" sz="1000" dirty="0"/>
              <a:t>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98931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785962" cy="595286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564865" y="1628800"/>
            <a:ext cx="3851920" cy="50167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Константин Михайлович Симонов (1915 — 1979) — советский писатель, военный корреспондент, общественный деятель. </a:t>
            </a:r>
          </a:p>
          <a:p>
            <a:pPr algn="ctr"/>
            <a:r>
              <a:rPr lang="ru-RU" sz="1600" dirty="0" smtClean="0"/>
              <a:t>Как военный корреспондент побывал на всех фронтах Великой Отечественной войны, прошел по землям Румынии, Болгарии, Югославии, Польши и Германии.</a:t>
            </a:r>
          </a:p>
          <a:p>
            <a:pPr algn="ctr"/>
            <a:r>
              <a:rPr lang="ru-RU" sz="1600" dirty="0" smtClean="0"/>
              <a:t> «Двадцать дней без войны» (1973) — правдивое повествование о внутренней жизни человека во время войны. Фронтовой журналист газеты «Красная звезда» Василий Лопатин едет в Ташкент, где снимается фильм по его военным очеркам. Именно там, вдалеке от передовой, он заново переживает сильное, давно забытое чувство и целых 20 дней во время войны живет без войны!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415697"/>
            <a:ext cx="3816424" cy="7078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/>
              <a:t>Симонов, Константин</a:t>
            </a:r>
          </a:p>
          <a:p>
            <a:r>
              <a:rPr lang="ru-RU" sz="1000" dirty="0" smtClean="0"/>
              <a:t>Двадцать </a:t>
            </a:r>
            <a:r>
              <a:rPr lang="ru-RU" sz="1000" dirty="0"/>
              <a:t>дней без войны [Текст] : повесть / Константин Симонов</a:t>
            </a:r>
            <a:r>
              <a:rPr lang="ru-RU" sz="1000" dirty="0" smtClean="0"/>
              <a:t>.- </a:t>
            </a:r>
            <a:r>
              <a:rPr lang="ru-RU" sz="1000" dirty="0"/>
              <a:t>Москва : АСТ, 2023. - 286, [1] с. - (Классика для </a:t>
            </a:r>
            <a:r>
              <a:rPr lang="ru-RU" sz="1000" dirty="0" smtClean="0"/>
              <a:t>школьников)</a:t>
            </a:r>
          </a:p>
          <a:p>
            <a:r>
              <a:rPr lang="ru-RU" sz="1000" dirty="0" smtClean="0"/>
              <a:t>ББК </a:t>
            </a:r>
            <a:r>
              <a:rPr lang="ru-RU" sz="1000" dirty="0"/>
              <a:t>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410929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5680"/>
            <a:ext cx="3674531" cy="577765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885992" y="1190357"/>
            <a:ext cx="3384376" cy="5262979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Московский школьник Волька Костыльков, купаясь в речке, находит таинственную бутылку. Удивлению Вольки не было предела, когда вместо клада, он нашел в старинной бутылке джинна. </a:t>
            </a:r>
          </a:p>
          <a:p>
            <a:pPr algn="ctr"/>
            <a:r>
              <a:rPr lang="ru-RU" sz="1600" dirty="0" smtClean="0"/>
              <a:t>Старый джинн по имени Гассан Абдурахман ибн Хоттаб за свое освобождение пообещал преданно служить Вольке и выполнять все его пожелания. Но пионеру Костылькову не нужны дворцы и несметные богатства Хоттабыча. Волька учит старика грамоте, устраивает на работу в цирк, «делает из него настоящего человека». </a:t>
            </a:r>
          </a:p>
          <a:p>
            <a:pPr algn="ctr"/>
            <a:r>
              <a:rPr lang="ru-RU" sz="1600" dirty="0" smtClean="0"/>
              <a:t>Хоттабыч в свою очередь помогает Вольке научиться ценить дружбу и отвечать за свои поступки.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92180" y="174694"/>
            <a:ext cx="4572000" cy="707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ru-RU" sz="1000" dirty="0" smtClean="0"/>
              <a:t>Лагин</a:t>
            </a:r>
            <a:r>
              <a:rPr lang="ru-RU" sz="1000" dirty="0"/>
              <a:t>, Лазарь Иосифович (1903-1979).</a:t>
            </a:r>
          </a:p>
          <a:p>
            <a:r>
              <a:rPr lang="ru-RU" sz="1000" dirty="0"/>
              <a:t>Старик Хоттабыч : сказочная повесть / Лазарь </a:t>
            </a:r>
            <a:r>
              <a:rPr lang="ru-RU" sz="1000" dirty="0"/>
              <a:t>Лагин</a:t>
            </a:r>
            <a:r>
              <a:rPr lang="ru-RU" sz="1000" dirty="0"/>
              <a:t> ; иллюстрации А. </a:t>
            </a:r>
            <a:r>
              <a:rPr lang="ru-RU" sz="1000" dirty="0"/>
              <a:t>Чукавина</a:t>
            </a:r>
            <a:r>
              <a:rPr lang="ru-RU" sz="1000" dirty="0"/>
              <a:t>. - Москва : АСТ, 2023. - 414, [1] с. : ил. - (Школьное чтение).</a:t>
            </a:r>
          </a:p>
          <a:p>
            <a:r>
              <a:rPr lang="ru-RU" sz="1000" dirty="0"/>
              <a:t>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405947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9" y="764703"/>
            <a:ext cx="3713573" cy="583904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1340768"/>
            <a:ext cx="4320480" cy="526297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Роман </a:t>
            </a:r>
          </a:p>
          <a:p>
            <a:pPr algn="ctr"/>
            <a:r>
              <a:rPr lang="ru-RU" sz="1400" dirty="0" smtClean="0"/>
              <a:t>«Хитроумный идальго Дон Кихот Ламанчский» — одно из наиболее популярных произведений мировой литературы, увлекательная книга о приключениях мелкого дворянина Алонсо Кехана, вообразившего себя средневековым рыцарем. Начитавшись рыцарских романов, Алонсо Кехана берёт себе рыцарское имя Дон Кихот, выбирает даму сердца Дульсинею из Тобосса, облачается в рыцарские доспехи, седлает старого коня Росинанта и вместе со своим оруженосцем — пастухом Санчо Панса — отправляется на поиски настоящих рыцарских приключений.</a:t>
            </a:r>
          </a:p>
          <a:p>
            <a:pPr algn="ctr"/>
            <a:r>
              <a:rPr lang="ru-RU" sz="1400" dirty="0" smtClean="0"/>
              <a:t> Изначально роман задумывался как пародия на рыцарские романы. Но постепенно превращается в историю о надежде и отчаянии, мудрости и сумасбродстве. А имена главных героев — Дон Кихот или Рыцарь Печального Образа, Санчо Панса, Дульсинея Тобосская становятся нарицательными. Дон Кихот не боится показаться смешным в своем стремлении сделать мир лучше. </a:t>
            </a:r>
          </a:p>
          <a:p>
            <a:pPr algn="ctr"/>
            <a:r>
              <a:rPr lang="ru-RU" sz="1400" dirty="0" smtClean="0"/>
              <a:t>«Все мои стремления всегда были направлены к благородной цели — к тому, чтобы всем делать добро и никому не делать зла».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32656"/>
            <a:ext cx="4248472" cy="86177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/>
              <a:t>Мигель де Сервантес</a:t>
            </a:r>
          </a:p>
          <a:p>
            <a:r>
              <a:rPr lang="ru-RU" sz="1000" dirty="0" smtClean="0"/>
              <a:t>Хитроумный </a:t>
            </a:r>
            <a:r>
              <a:rPr lang="ru-RU" sz="1000" dirty="0"/>
              <a:t>идальго Дон Кихот Ламанчский [Текст] : роман / Мигель де Сервантес ; сокращенный перевод с испанского Бориса Энгельгардта. - Москва : АСТ, 2023. - 542, [1] с. - (Школьное чтение</a:t>
            </a:r>
            <a:r>
              <a:rPr lang="ru-RU" sz="1000" dirty="0" smtClean="0"/>
              <a:t>)</a:t>
            </a:r>
          </a:p>
          <a:p>
            <a:r>
              <a:rPr lang="ru-RU" sz="1000" dirty="0" smtClean="0"/>
              <a:t>ББК </a:t>
            </a:r>
            <a:r>
              <a:rPr lang="ru-RU" sz="1000" dirty="0"/>
              <a:t>84(4Исп)</a:t>
            </a:r>
          </a:p>
        </p:txBody>
      </p:sp>
    </p:spTree>
    <p:extLst>
      <p:ext uri="{BB962C8B-B14F-4D97-AF65-F5344CB8AC3E}">
        <p14:creationId xmlns:p14="http://schemas.microsoft.com/office/powerpoint/2010/main" val="163997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5" y="698608"/>
            <a:ext cx="3475947" cy="54666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76056" y="1887210"/>
            <a:ext cx="3240360" cy="427809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 страницах этой книги вы встретитесь с добрыми и чуткими детьми, судьбы которых оказались тесно связаны с Великой Отечественной войной. </a:t>
            </a:r>
          </a:p>
          <a:p>
            <a:pPr algn="ctr"/>
            <a:r>
              <a:rPr lang="ru-RU" sz="1600" dirty="0" smtClean="0"/>
              <a:t>Наряду со взрослыми они работают на полях и помогают по хозяйству, но делают это по-особенному, так, как могут делать только дети: весело, искренне удивляясь новому и воображая себе различные истории. </a:t>
            </a:r>
          </a:p>
          <a:p>
            <a:pPr algn="ctr"/>
            <a:r>
              <a:rPr lang="ru-RU" sz="1600" dirty="0" smtClean="0"/>
              <a:t>Трудности, с которыми они сталкиваются, отнимают много сил, но нисколько не мешают детям верить только в лучшее будущее.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13887"/>
            <a:ext cx="4104456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Воронкова, Любовь Федоровна (1906-1976). </a:t>
            </a:r>
          </a:p>
          <a:p>
            <a:r>
              <a:rPr lang="ru-RU" sz="1100" dirty="0"/>
              <a:t>Девочка из города : повести / Любовь Воронкова ; иллюстрации Владимира </a:t>
            </a:r>
            <a:r>
              <a:rPr lang="ru-RU" sz="1100" dirty="0"/>
              <a:t>Гальдяева</a:t>
            </a:r>
            <a:r>
              <a:rPr lang="ru-RU" sz="1100" dirty="0"/>
              <a:t>. - Москва : </a:t>
            </a:r>
            <a:r>
              <a:rPr lang="ru-RU" sz="1100" dirty="0"/>
              <a:t>Эксмо</a:t>
            </a:r>
            <a:r>
              <a:rPr lang="ru-RU" sz="1100" dirty="0"/>
              <a:t>, 2023. - 381, [1] с. : ил.</a:t>
            </a:r>
          </a:p>
          <a:p>
            <a:r>
              <a:rPr lang="ru-RU" sz="1100" dirty="0"/>
              <a:t>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395517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7501"/>
            <a:ext cx="3544987" cy="55816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3286" y="1844824"/>
            <a:ext cx="3960440" cy="4524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Это фантастика, сказка и небывальщина. В этой книге вы не встретите инопланетян, Бабу-ягу или, на худой конец, говорящих животных. Зато познакомитесь с удивительной школой, в которую ученики по утрам бегут с одной мыслью: «Поскорее бы</a:t>
            </a:r>
            <a:r>
              <a:rPr lang="ru-RU" sz="1600" dirty="0" smtClean="0"/>
              <a:t>!»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В ней исполняются самые смелые мечты — от полета на воздушном шаре до путешествия на Эльбрус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В ней нет привычных «предметов» и «параллелей», но есть куча проектов и братство единомышленников. </a:t>
            </a:r>
            <a:endParaRPr lang="ru-RU" sz="1600" dirty="0" smtClean="0"/>
          </a:p>
          <a:p>
            <a:pPr algn="ctr"/>
            <a:r>
              <a:rPr lang="ru-RU" sz="1600" dirty="0" smtClean="0"/>
              <a:t>Словом</a:t>
            </a:r>
            <a:r>
              <a:rPr lang="ru-RU" sz="1600" dirty="0"/>
              <a:t>, чудо, а не школа. </a:t>
            </a:r>
            <a:endParaRPr lang="ru-RU" sz="1600" dirty="0" smtClean="0"/>
          </a:p>
          <a:p>
            <a:pPr algn="ctr"/>
            <a:r>
              <a:rPr lang="ru-RU" sz="1600" dirty="0" smtClean="0"/>
              <a:t>Однако</a:t>
            </a:r>
            <a:r>
              <a:rPr lang="ru-RU" sz="1600" dirty="0"/>
              <a:t>, как всякое чудо, оно очень хрупко. И в один непрекрасный день ученикам приходится встать грудью на защиту своей мечты.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533662"/>
            <a:ext cx="4686698" cy="7078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/>
              <a:t>Жвалевский  Андрей, Евгения Пастернак</a:t>
            </a:r>
          </a:p>
          <a:p>
            <a:r>
              <a:rPr lang="ru-RU" sz="1000" dirty="0" smtClean="0"/>
              <a:t>Я </a:t>
            </a:r>
            <a:r>
              <a:rPr lang="ru-RU" sz="1000" dirty="0"/>
              <a:t>хочу в школу! [Текст] : повесть / Андрей Жвалевский, Евгения Пастернак. - 10-е изд., испр. - Москва : Время, 2023. - 317, [1] с. : ил. - (Время - юность</a:t>
            </a:r>
            <a:r>
              <a:rPr lang="ru-RU" sz="1000" dirty="0" smtClean="0"/>
              <a:t>!)</a:t>
            </a:r>
          </a:p>
          <a:p>
            <a:r>
              <a:rPr lang="ru-RU" sz="1000" dirty="0" smtClean="0"/>
              <a:t>ББК </a:t>
            </a:r>
            <a:r>
              <a:rPr lang="ru-RU" sz="1000" dirty="0"/>
              <a:t>84(2Рос=Рус)6</a:t>
            </a:r>
          </a:p>
        </p:txBody>
      </p:sp>
    </p:spTree>
    <p:extLst>
      <p:ext uri="{BB962C8B-B14F-4D97-AF65-F5344CB8AC3E}">
        <p14:creationId xmlns:p14="http://schemas.microsoft.com/office/powerpoint/2010/main" val="835687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758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32</cp:revision>
  <dcterms:created xsi:type="dcterms:W3CDTF">2023-08-01T13:26:31Z</dcterms:created>
  <dcterms:modified xsi:type="dcterms:W3CDTF">2023-09-20T07:23:03Z</dcterms:modified>
</cp:coreProperties>
</file>